
<file path=[Content_Types].xml><?xml version="1.0" encoding="utf-8"?>
<Types xmlns="http://schemas.openxmlformats.org/package/2006/content-types">
  <Override PartName="/ppt/slides/slide12.xml" ContentType="application/vnd.openxmlformats-officedocument.presentationml.slide+xml"/>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slides/slide13.xml" ContentType="application/vnd.openxmlformats-officedocument.presentationml.slide+xml"/>
  <Override PartName="/ppt/slides/slide40.xml" ContentType="application/vnd.openxmlformats-officedocument.presentationml.slide+xml"/>
  <Override PartName="/ppt/slides/slide14.xml" ContentType="application/vnd.openxmlformats-officedocument.presentationml.slide+xml"/>
  <Override PartName="/ppt/slides/slide3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37.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slides/slide33.xml" ContentType="application/vnd.openxmlformats-officedocument.presentationml.slide+xml"/>
  <Override PartName="/ppt/slideLayouts/slideLayout14.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41.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0" r:id="rId27"/>
    <p:sldId id="282" r:id="rId28"/>
    <p:sldId id="283" r:id="rId29"/>
    <p:sldId id="284" r:id="rId30"/>
    <p:sldId id="286" r:id="rId31"/>
    <p:sldId id="288" r:id="rId32"/>
    <p:sldId id="287" r:id="rId33"/>
    <p:sldId id="289" r:id="rId34"/>
    <p:sldId id="290" r:id="rId35"/>
    <p:sldId id="291" r:id="rId36"/>
    <p:sldId id="292" r:id="rId37"/>
    <p:sldId id="293" r:id="rId38"/>
    <p:sldId id="294" r:id="rId39"/>
    <p:sldId id="295" r:id="rId40"/>
    <p:sldId id="296" r:id="rId41"/>
    <p:sldId id="297" r:id="rId42"/>
    <p:sldId id="298" r:id="rId43"/>
    <p:sldId id="299"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printerSettings" Target="printerSettings/printerSettings1.bin"/><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tableStyles" Target="tableStyles.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presProps" Target="presProps.xml"/><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viewProps" Target="viewProps.xml"/><Relationship Id="rId48" Type="http://schemas.openxmlformats.org/officeDocument/2006/relationships/theme" Target="theme/theme1.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36DAC0E5-42B3-1345-A64D-A1D89072D44F}" type="datetimeFigureOut">
              <a:rPr lang="en-US" smtClean="0"/>
              <a:pPr/>
              <a:t>3/29/11</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B15CB6BD-1C73-1249-BD61-8CC0D28C35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AC0E5-42B3-1345-A64D-A1D89072D44F}" type="datetimeFigureOut">
              <a:rPr lang="en-US" smtClean="0"/>
              <a:pPr/>
              <a:t>3/29/11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36DAC0E5-42B3-1345-A64D-A1D89072D44F}" type="datetimeFigureOut">
              <a:rPr lang="en-US" smtClean="0"/>
              <a:pPr/>
              <a:t>3/29/11</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B15CB6BD-1C73-1249-BD61-8CC0D28C35F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AC0E5-42B3-1345-A64D-A1D89072D44F}" type="datetimeFigureOut">
              <a:rPr lang="en-US" smtClean="0"/>
              <a:pPr/>
              <a:t>3/29/11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6DAC0E5-42B3-1345-A64D-A1D89072D44F}" type="datetimeFigureOut">
              <a:rPr lang="en-US" smtClean="0"/>
              <a:pPr/>
              <a:t>3/29/11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6DAC0E5-42B3-1345-A64D-A1D89072D44F}" type="datetimeFigureOut">
              <a:rPr lang="en-US" smtClean="0"/>
              <a:pPr/>
              <a:t>3/29/11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6DAC0E5-42B3-1345-A64D-A1D89072D44F}" type="datetimeFigureOut">
              <a:rPr lang="en-US" smtClean="0"/>
              <a:pPr/>
              <a:t>3/29/11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5CB6BD-1C73-1249-BD61-8CC0D28C35F1}" type="slidenum">
              <a:rPr lang="en-US" smtClean="0"/>
              <a:pPr/>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36DAC0E5-42B3-1345-A64D-A1D89072D44F}" type="datetimeFigureOut">
              <a:rPr lang="en-US" smtClean="0"/>
              <a:pPr/>
              <a:t>3/29/11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5CB6BD-1C73-1249-BD61-8CC0D28C35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36DAC0E5-42B3-1345-A64D-A1D89072D44F}" type="datetimeFigureOut">
              <a:rPr lang="en-US" smtClean="0"/>
              <a:pPr/>
              <a:t>3/29/11</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B15CB6BD-1C73-1249-BD61-8CC0D28C35F1}"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36DAC0E5-42B3-1345-A64D-A1D89072D44F}" type="datetimeFigureOut">
              <a:rPr lang="en-US" smtClean="0"/>
              <a:pPr/>
              <a:t>3/29/11</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B15CB6BD-1C73-1249-BD61-8CC0D28C35F1}"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solidFill>
                  <a:srgbClr val="FFFF00"/>
                </a:solidFill>
              </a:rPr>
              <a:t>Stalin the last years</a:t>
            </a:r>
            <a:endParaRPr lang="en-US" b="1" dirty="0">
              <a:solidFill>
                <a:srgbClr val="FFFF00"/>
              </a:solidFill>
            </a:endParaRPr>
          </a:p>
        </p:txBody>
      </p:sp>
      <p:sp>
        <p:nvSpPr>
          <p:cNvPr id="3" name="Subtitle 2"/>
          <p:cNvSpPr>
            <a:spLocks noGrp="1"/>
          </p:cNvSpPr>
          <p:nvPr>
            <p:ph type="subTitle" idx="1"/>
          </p:nvPr>
        </p:nvSpPr>
        <p:spPr/>
        <p:txBody>
          <a:bodyPr>
            <a:normAutofit/>
          </a:bodyPr>
          <a:lstStyle/>
          <a:p>
            <a:r>
              <a:rPr lang="en-US" sz="2000" b="1" dirty="0" smtClean="0"/>
              <a:t>or, How We Really Miss You</a:t>
            </a:r>
            <a:endParaRPr lang="en-US"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Why did Operation Barbarossa Fail?</a:t>
            </a:r>
          </a:p>
          <a:p>
            <a:pPr marL="457200" indent="-457200">
              <a:buFont typeface="+mj-lt"/>
              <a:buAutoNum type="arabicPeriod"/>
            </a:pPr>
            <a:endParaRPr lang="en-US" b="1" dirty="0" smtClean="0">
              <a:solidFill>
                <a:schemeClr val="tx2">
                  <a:lumMod val="10000"/>
                </a:schemeClr>
              </a:solidFill>
            </a:endParaRPr>
          </a:p>
          <a:p>
            <a:pPr marL="457200" indent="-457200">
              <a:buFont typeface="Arial"/>
              <a:buChar char="•"/>
            </a:pPr>
            <a:r>
              <a:rPr lang="en-US" b="1" dirty="0" smtClean="0">
                <a:solidFill>
                  <a:schemeClr val="tx2">
                    <a:lumMod val="10000"/>
                  </a:schemeClr>
                </a:solidFill>
              </a:rPr>
              <a:t>Stalin Recovered his Nerve by 3 July 1941</a:t>
            </a:r>
          </a:p>
          <a:p>
            <a:pPr marL="457200" indent="-457200">
              <a:buFont typeface="Courier New"/>
              <a:buChar char="o"/>
            </a:pPr>
            <a:r>
              <a:rPr lang="en-US" b="1" dirty="0" smtClean="0">
                <a:solidFill>
                  <a:schemeClr val="tx2">
                    <a:lumMod val="10000"/>
                  </a:schemeClr>
                </a:solidFill>
              </a:rPr>
              <a:t>3 July 194: radio appeal to defend Mother Russia—appeal to nationalism</a:t>
            </a:r>
          </a:p>
          <a:p>
            <a:pPr marL="457200" indent="-457200">
              <a:buFont typeface="Courier New"/>
              <a:buChar char="o"/>
            </a:pPr>
            <a:r>
              <a:rPr lang="en-US" b="1" dirty="0" smtClean="0">
                <a:solidFill>
                  <a:schemeClr val="tx2">
                    <a:lumMod val="10000"/>
                  </a:schemeClr>
                </a:solidFill>
              </a:rPr>
              <a:t>adopted scorched earth policy</a:t>
            </a:r>
          </a:p>
          <a:p>
            <a:pPr marL="457200" indent="-457200">
              <a:buFont typeface="Courier New"/>
              <a:buChar char="o"/>
            </a:pPr>
            <a:r>
              <a:rPr lang="en-US" b="1" dirty="0" smtClean="0">
                <a:solidFill>
                  <a:schemeClr val="tx2">
                    <a:lumMod val="10000"/>
                  </a:schemeClr>
                </a:solidFill>
              </a:rPr>
              <a:t>remained in Moscow in October 1941 when it looked like it would fall to Germans</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Why did Operation Barbarossa Fail?</a:t>
            </a:r>
          </a:p>
          <a:p>
            <a:pPr marL="457200" indent="-457200">
              <a:buFont typeface="+mj-lt"/>
              <a:buAutoNum type="arabicPeriod"/>
            </a:pPr>
            <a:endParaRPr lang="en-US" b="1" dirty="0" smtClean="0">
              <a:solidFill>
                <a:schemeClr val="tx2">
                  <a:lumMod val="10000"/>
                </a:schemeClr>
              </a:solidFill>
            </a:endParaRPr>
          </a:p>
          <a:p>
            <a:pPr marL="457200" indent="-457200">
              <a:buFont typeface="Arial"/>
              <a:buChar char="•"/>
            </a:pPr>
            <a:r>
              <a:rPr lang="en-US" b="1" dirty="0" smtClean="0">
                <a:solidFill>
                  <a:schemeClr val="tx2">
                    <a:lumMod val="10000"/>
                  </a:schemeClr>
                </a:solidFill>
              </a:rPr>
              <a:t>Barbarossa launched late—June instead of May</a:t>
            </a:r>
          </a:p>
          <a:p>
            <a:pPr marL="457200" indent="-457200">
              <a:buFont typeface="Courier New"/>
              <a:buChar char="o"/>
            </a:pPr>
            <a:endParaRPr lang="en-US" b="1" dirty="0" smtClean="0">
              <a:solidFill>
                <a:schemeClr val="tx2">
                  <a:lumMod val="10000"/>
                </a:schemeClr>
              </a:solidFill>
            </a:endParaRPr>
          </a:p>
          <a:p>
            <a:pPr marL="457200" indent="-457200">
              <a:buFont typeface="Courier New"/>
              <a:buChar char="o"/>
            </a:pPr>
            <a:r>
              <a:rPr lang="en-US" b="1" dirty="0" smtClean="0">
                <a:solidFill>
                  <a:schemeClr val="tx2">
                    <a:lumMod val="10000"/>
                  </a:schemeClr>
                </a:solidFill>
              </a:rPr>
              <a:t>Barbarossa was delayed by 6 weeks</a:t>
            </a:r>
          </a:p>
          <a:p>
            <a:pPr marL="457200" indent="-457200">
              <a:buFont typeface="Courier New"/>
              <a:buChar char="o"/>
            </a:pPr>
            <a:r>
              <a:rPr lang="en-US" b="1" dirty="0" smtClean="0">
                <a:solidFill>
                  <a:schemeClr val="tx2">
                    <a:lumMod val="10000"/>
                  </a:schemeClr>
                </a:solidFill>
              </a:rPr>
              <a:t>primarily need to divert German forces to help Mussolini in Greece</a:t>
            </a: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Why did Operation Barbarossa Fail?</a:t>
            </a:r>
          </a:p>
          <a:p>
            <a:pPr marL="457200" indent="-457200">
              <a:buFont typeface="Arial"/>
              <a:buChar char="•"/>
            </a:pPr>
            <a:r>
              <a:rPr lang="en-US" b="1" dirty="0" smtClean="0">
                <a:solidFill>
                  <a:schemeClr val="tx2">
                    <a:lumMod val="10000"/>
                  </a:schemeClr>
                </a:solidFill>
              </a:rPr>
              <a:t>General Winter</a:t>
            </a:r>
          </a:p>
          <a:p>
            <a:pPr marL="457200" indent="-457200">
              <a:buFont typeface="Courier New"/>
              <a:buChar char="o"/>
            </a:pPr>
            <a:r>
              <a:rPr lang="en-US" b="1" dirty="0" smtClean="0">
                <a:solidFill>
                  <a:schemeClr val="tx2">
                    <a:lumMod val="10000"/>
                  </a:schemeClr>
                </a:solidFill>
              </a:rPr>
              <a:t>Autumnal rains brought thick mud</a:t>
            </a:r>
          </a:p>
          <a:p>
            <a:pPr marL="457200" indent="-457200">
              <a:buFont typeface="Courier New"/>
              <a:buChar char="o"/>
            </a:pPr>
            <a:r>
              <a:rPr lang="en-US" b="1" dirty="0" smtClean="0">
                <a:solidFill>
                  <a:schemeClr val="tx2">
                    <a:lumMod val="10000"/>
                  </a:schemeClr>
                </a:solidFill>
              </a:rPr>
              <a:t>December 1941 counter attack</a:t>
            </a:r>
          </a:p>
          <a:p>
            <a:pPr marL="457200" indent="-457200">
              <a:buNone/>
            </a:pPr>
            <a:r>
              <a:rPr lang="en-US" b="1" dirty="0" smtClean="0">
                <a:solidFill>
                  <a:schemeClr val="tx2">
                    <a:lumMod val="10000"/>
                  </a:schemeClr>
                </a:solidFill>
              </a:rPr>
              <a:t>by Marshall Zhukov</a:t>
            </a:r>
          </a:p>
          <a:p>
            <a:pPr marL="457200" indent="-457200">
              <a:buFont typeface="Courier New"/>
              <a:buChar char="o"/>
            </a:pPr>
            <a:r>
              <a:rPr lang="en-US" b="1" dirty="0" smtClean="0">
                <a:solidFill>
                  <a:schemeClr val="tx2">
                    <a:lumMod val="10000"/>
                  </a:schemeClr>
                </a:solidFill>
              </a:rPr>
              <a:t>Germans not prepared for winter</a:t>
            </a:r>
          </a:p>
          <a:p>
            <a:pPr marL="457200" indent="-457200">
              <a:buNone/>
            </a:pPr>
            <a:r>
              <a:rPr lang="en-US" b="1" dirty="0" smtClean="0">
                <a:solidFill>
                  <a:schemeClr val="tx2">
                    <a:lumMod val="10000"/>
                  </a:schemeClr>
                </a:solidFill>
              </a:rPr>
              <a:t>warfare—clothing, supplies,</a:t>
            </a:r>
          </a:p>
          <a:p>
            <a:pPr marL="457200" indent="-457200">
              <a:buNone/>
            </a:pPr>
            <a:r>
              <a:rPr lang="en-US" b="1" dirty="0" smtClean="0">
                <a:solidFill>
                  <a:schemeClr val="tx2">
                    <a:lumMod val="10000"/>
                  </a:schemeClr>
                </a:solidFill>
              </a:rPr>
              <a:t>lubricants, food</a:t>
            </a:r>
          </a:p>
          <a:p>
            <a:endParaRPr lang="en-US" b="1" dirty="0" smtClean="0">
              <a:solidFill>
                <a:schemeClr val="tx2">
                  <a:lumMod val="10000"/>
                </a:schemeClr>
              </a:solidFill>
            </a:endParaRPr>
          </a:p>
          <a:p>
            <a:endParaRPr lang="en-US" b="1" dirty="0">
              <a:solidFill>
                <a:schemeClr val="tx2">
                  <a:lumMod val="10000"/>
                </a:schemeClr>
              </a:solidFill>
            </a:endParaRPr>
          </a:p>
        </p:txBody>
      </p:sp>
      <p:pic>
        <p:nvPicPr>
          <p:cNvPr id="4" name="Picture 3" descr="images.jpeg"/>
          <p:cNvPicPr>
            <a:picLocks noChangeAspect="1"/>
          </p:cNvPicPr>
          <p:nvPr/>
        </p:nvPicPr>
        <p:blipFill>
          <a:blip r:embed="rId2"/>
          <a:stretch>
            <a:fillRect/>
          </a:stretch>
        </p:blipFill>
        <p:spPr>
          <a:xfrm>
            <a:off x="5765800" y="4445000"/>
            <a:ext cx="3378200" cy="2413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Why did Operation Barbarossa Fail?</a:t>
            </a:r>
          </a:p>
          <a:p>
            <a:pPr marL="457200" indent="-457200">
              <a:buFont typeface="+mj-lt"/>
              <a:buAutoNum type="arabicPeriod"/>
            </a:pPr>
            <a:endParaRPr lang="en-US" b="1" dirty="0" smtClean="0">
              <a:solidFill>
                <a:schemeClr val="tx2">
                  <a:lumMod val="10000"/>
                </a:schemeClr>
              </a:solidFill>
            </a:endParaRPr>
          </a:p>
          <a:p>
            <a:pPr marL="457200" indent="-457200">
              <a:buFont typeface="Arial"/>
              <a:buChar char="•"/>
            </a:pPr>
            <a:r>
              <a:rPr lang="en-US" b="1" dirty="0" smtClean="0">
                <a:solidFill>
                  <a:schemeClr val="tx2">
                    <a:lumMod val="10000"/>
                  </a:schemeClr>
                </a:solidFill>
              </a:rPr>
              <a:t>Nazi Racism</a:t>
            </a:r>
          </a:p>
          <a:p>
            <a:pPr marL="457200" indent="-457200">
              <a:buFont typeface="Courier New"/>
              <a:buChar char="o"/>
            </a:pPr>
            <a:r>
              <a:rPr lang="en-US" b="1" dirty="0" smtClean="0">
                <a:solidFill>
                  <a:schemeClr val="tx2">
                    <a:lumMod val="10000"/>
                  </a:schemeClr>
                </a:solidFill>
              </a:rPr>
              <a:t>many Soviets at first welcomed Nazis as liberators</a:t>
            </a:r>
          </a:p>
          <a:p>
            <a:pPr marL="457200" indent="-457200">
              <a:buFont typeface="Courier New"/>
              <a:buChar char="o"/>
            </a:pPr>
            <a:r>
              <a:rPr lang="en-US" b="1" dirty="0" smtClean="0">
                <a:solidFill>
                  <a:schemeClr val="tx2">
                    <a:lumMod val="10000"/>
                  </a:schemeClr>
                </a:solidFill>
              </a:rPr>
              <a:t>many were seen as ethnic </a:t>
            </a:r>
            <a:r>
              <a:rPr lang="en-US" b="1" i="1" dirty="0" err="1" smtClean="0">
                <a:solidFill>
                  <a:schemeClr val="tx2">
                    <a:lumMod val="10000"/>
                  </a:schemeClr>
                </a:solidFill>
              </a:rPr>
              <a:t>untermenschen</a:t>
            </a:r>
            <a:r>
              <a:rPr lang="en-US" b="1" dirty="0" smtClean="0">
                <a:solidFill>
                  <a:schemeClr val="tx2">
                    <a:lumMod val="10000"/>
                  </a:schemeClr>
                </a:solidFill>
              </a:rPr>
              <a:t>—especially Ukraine</a:t>
            </a:r>
          </a:p>
          <a:p>
            <a:pPr marL="457200" indent="-457200">
              <a:buFont typeface="Courier New"/>
              <a:buChar char="o"/>
            </a:pPr>
            <a:r>
              <a:rPr lang="en-US" b="1" dirty="0" smtClean="0">
                <a:solidFill>
                  <a:schemeClr val="tx2">
                    <a:lumMod val="10000"/>
                  </a:schemeClr>
                </a:solidFill>
              </a:rPr>
              <a:t>met with German ferocity, superiority &amp; barbarism</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a:t>
            </a:r>
          </a:p>
          <a:p>
            <a:endParaRPr lang="en-US" b="1" dirty="0" smtClean="0">
              <a:solidFill>
                <a:schemeClr val="tx2">
                  <a:lumMod val="10000"/>
                </a:schemeClr>
              </a:solidFill>
            </a:endParaRPr>
          </a:p>
          <a:p>
            <a:r>
              <a:rPr lang="en-US" b="1" dirty="0" smtClean="0">
                <a:solidFill>
                  <a:schemeClr val="tx2">
                    <a:lumMod val="10000"/>
                  </a:schemeClr>
                </a:solidFill>
              </a:rPr>
              <a:t>war of attrition—</a:t>
            </a:r>
            <a:r>
              <a:rPr lang="en-US" b="1" dirty="0" err="1" smtClean="0">
                <a:solidFill>
                  <a:schemeClr val="tx2">
                    <a:lumMod val="10000"/>
                  </a:schemeClr>
                </a:solidFill>
              </a:rPr>
              <a:t>w</a:t>
            </a:r>
            <a:r>
              <a:rPr lang="en-US" b="1" dirty="0" smtClean="0">
                <a:solidFill>
                  <a:schemeClr val="tx2">
                    <a:lumMod val="10000"/>
                  </a:schemeClr>
                </a:solidFill>
              </a:rPr>
              <a:t>/Soviet forces drawing </a:t>
            </a:r>
            <a:r>
              <a:rPr lang="en-US" b="1" dirty="0" err="1" smtClean="0">
                <a:solidFill>
                  <a:schemeClr val="tx2">
                    <a:lumMod val="10000"/>
                  </a:schemeClr>
                </a:solidFill>
              </a:rPr>
              <a:t>Germns</a:t>
            </a:r>
            <a:r>
              <a:rPr lang="en-US" b="1" dirty="0" smtClean="0">
                <a:solidFill>
                  <a:schemeClr val="tx2">
                    <a:lumMod val="10000"/>
                  </a:schemeClr>
                </a:solidFill>
              </a:rPr>
              <a:t> deeper &amp; deeper into Russia before counter-attacking</a:t>
            </a:r>
          </a:p>
          <a:p>
            <a:r>
              <a:rPr lang="en-US" b="1" dirty="0" smtClean="0">
                <a:solidFill>
                  <a:schemeClr val="tx2">
                    <a:lumMod val="10000"/>
                  </a:schemeClr>
                </a:solidFill>
              </a:rPr>
              <a:t>Casualties: height of war, 1941-1942, averaged 15,000 killed/day</a:t>
            </a:r>
          </a:p>
          <a:p>
            <a:r>
              <a:rPr lang="en-US" b="1" dirty="0" smtClean="0">
                <a:solidFill>
                  <a:schemeClr val="tx2">
                    <a:lumMod val="10000"/>
                  </a:schemeClr>
                </a:solidFill>
              </a:rPr>
              <a:t>5,500,000 became POWs—4,000,000 shot or died in captivity</a:t>
            </a:r>
          </a:p>
          <a:p>
            <a:r>
              <a:rPr lang="en-US" b="1" dirty="0" smtClean="0">
                <a:solidFill>
                  <a:schemeClr val="tx2">
                    <a:lumMod val="10000"/>
                  </a:schemeClr>
                </a:solidFill>
              </a:rPr>
              <a:t>brutal treatment form own leaders</a:t>
            </a:r>
          </a:p>
          <a:p>
            <a:pPr>
              <a:buNone/>
            </a:pPr>
            <a:endParaRPr lang="en-US" b="1" dirty="0" smtClean="0">
              <a:solidFill>
                <a:schemeClr val="tx2">
                  <a:lumMod val="10000"/>
                </a:schemeClr>
              </a:solidFill>
            </a:endParaRP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a:t>
            </a:r>
          </a:p>
          <a:p>
            <a:r>
              <a:rPr lang="en-US" b="1" dirty="0" smtClean="0">
                <a:solidFill>
                  <a:schemeClr val="tx2">
                    <a:lumMod val="10000"/>
                  </a:schemeClr>
                </a:solidFill>
              </a:rPr>
              <a:t>“1.  Commanders and workers who during battle desert or surrender to the enemy are to be considered malicious deserters.  Their families are to be arrested as the relatives of deserters who have broken their oaths of service and betrayed their motherland.  All commanders and commissars are to shoot deserters on the spot.” </a:t>
            </a:r>
          </a:p>
          <a:p>
            <a:r>
              <a:rPr lang="en-US" b="1" dirty="0" smtClean="0">
                <a:solidFill>
                  <a:schemeClr val="tx2">
                    <a:lumMod val="10000"/>
                  </a:schemeClr>
                </a:solidFill>
              </a:rPr>
              <a:t>“2.  Units and sub-units that are surrounded by the enemy are to fight selflessly to the last man.”</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War—The Battle of Stalingrad</a:t>
            </a:r>
          </a:p>
          <a:p>
            <a:endParaRPr lang="en-US" b="1" dirty="0" smtClean="0">
              <a:solidFill>
                <a:schemeClr val="tx2">
                  <a:lumMod val="10000"/>
                </a:schemeClr>
              </a:solidFill>
            </a:endParaRPr>
          </a:p>
          <a:p>
            <a:r>
              <a:rPr lang="en-US" b="1" dirty="0" smtClean="0">
                <a:solidFill>
                  <a:schemeClr val="tx2">
                    <a:lumMod val="10000"/>
                  </a:schemeClr>
                </a:solidFill>
              </a:rPr>
              <a:t>became symbol of Russian resistance</a:t>
            </a:r>
          </a:p>
          <a:p>
            <a:r>
              <a:rPr lang="en-US" b="1" dirty="0" smtClean="0">
                <a:solidFill>
                  <a:schemeClr val="tx2">
                    <a:lumMod val="10000"/>
                  </a:schemeClr>
                </a:solidFill>
              </a:rPr>
              <a:t>Stalin demanded city be defended to the death</a:t>
            </a:r>
          </a:p>
          <a:p>
            <a:r>
              <a:rPr lang="en-US" b="1" dirty="0" smtClean="0">
                <a:solidFill>
                  <a:schemeClr val="tx2">
                    <a:lumMod val="10000"/>
                  </a:schemeClr>
                </a:solidFill>
              </a:rPr>
              <a:t>Hitler: “’The </a:t>
            </a:r>
            <a:r>
              <a:rPr lang="en-US" b="1" dirty="0" err="1" smtClean="0">
                <a:solidFill>
                  <a:schemeClr val="tx2">
                    <a:lumMod val="10000"/>
                  </a:schemeClr>
                </a:solidFill>
              </a:rPr>
              <a:t>Führer</a:t>
            </a:r>
            <a:r>
              <a:rPr lang="en-US" b="1" dirty="0" smtClean="0">
                <a:solidFill>
                  <a:schemeClr val="tx2">
                    <a:lumMod val="10000"/>
                  </a:schemeClr>
                </a:solidFill>
              </a:rPr>
              <a:t> orders that on entry to the city the entire male population be done away with.’”</a:t>
            </a:r>
          </a:p>
          <a:p>
            <a:r>
              <a:rPr lang="en-US" b="1" dirty="0" smtClean="0">
                <a:solidFill>
                  <a:schemeClr val="tx2">
                    <a:lumMod val="10000"/>
                  </a:schemeClr>
                </a:solidFill>
              </a:rPr>
              <a:t>on entry Germans met such fierce fighting that the besiegers became the besieged—”fight to last soldier and the last bullet.”</a:t>
            </a:r>
          </a:p>
          <a:p>
            <a:pPr>
              <a:buNone/>
            </a:pPr>
            <a:endParaRPr lang="en-US" b="1" dirty="0" smtClean="0">
              <a:solidFill>
                <a:schemeClr val="tx2">
                  <a:lumMod val="10000"/>
                </a:schemeClr>
              </a:solidFill>
            </a:endParaRP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War—The Battle of Stalingrad</a:t>
            </a:r>
          </a:p>
          <a:p>
            <a:endParaRPr lang="en-US" b="1" dirty="0" smtClean="0">
              <a:solidFill>
                <a:schemeClr val="tx2">
                  <a:lumMod val="10000"/>
                </a:schemeClr>
              </a:solidFill>
            </a:endParaRPr>
          </a:p>
          <a:p>
            <a:r>
              <a:rPr lang="en-US" b="1" dirty="0" smtClean="0">
                <a:solidFill>
                  <a:schemeClr val="tx2">
                    <a:lumMod val="10000"/>
                  </a:schemeClr>
                </a:solidFill>
              </a:rPr>
              <a:t>Germans deprived of supplies and reinforcements</a:t>
            </a:r>
          </a:p>
          <a:p>
            <a:r>
              <a:rPr lang="en-US" b="1" dirty="0" smtClean="0">
                <a:solidFill>
                  <a:schemeClr val="tx2">
                    <a:lumMod val="10000"/>
                  </a:schemeClr>
                </a:solidFill>
              </a:rPr>
              <a:t>surrendered on 31 January 1943</a:t>
            </a:r>
          </a:p>
          <a:p>
            <a:r>
              <a:rPr lang="en-US" b="1" dirty="0" smtClean="0">
                <a:solidFill>
                  <a:schemeClr val="tx2">
                    <a:lumMod val="10000"/>
                  </a:schemeClr>
                </a:solidFill>
              </a:rPr>
              <a:t>200,000 German KIA</a:t>
            </a:r>
          </a:p>
          <a:p>
            <a:r>
              <a:rPr lang="en-US" b="1" dirty="0" smtClean="0">
                <a:solidFill>
                  <a:schemeClr val="tx2">
                    <a:lumMod val="10000"/>
                  </a:schemeClr>
                </a:solidFill>
              </a:rPr>
              <a:t>91,000 POWs—only 6,000 survive captivity</a:t>
            </a:r>
          </a:p>
          <a:p>
            <a:r>
              <a:rPr lang="en-US" b="1" dirty="0" smtClean="0">
                <a:solidFill>
                  <a:schemeClr val="tx2">
                    <a:lumMod val="10000"/>
                  </a:schemeClr>
                </a:solidFill>
              </a:rPr>
              <a:t>Hitler’s Sixth Army completely destroyed</a:t>
            </a:r>
          </a:p>
          <a:p>
            <a:r>
              <a:rPr lang="en-US" b="1" dirty="0" smtClean="0">
                <a:solidFill>
                  <a:schemeClr val="tx2">
                    <a:lumMod val="10000"/>
                  </a:schemeClr>
                </a:solidFill>
              </a:rPr>
              <a:t>broke myth of German invincibility</a:t>
            </a:r>
          </a:p>
          <a:p>
            <a:pPr>
              <a:buNone/>
            </a:pPr>
            <a:endParaRPr lang="en-US" b="1" dirty="0" smtClean="0">
              <a:solidFill>
                <a:schemeClr val="tx2">
                  <a:lumMod val="10000"/>
                </a:schemeClr>
              </a:solidFill>
            </a:endParaRP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War—The Battle of Stalingrad</a:t>
            </a:r>
          </a:p>
          <a:p>
            <a:endParaRPr lang="en-US" b="1" dirty="0" smtClean="0">
              <a:solidFill>
                <a:schemeClr val="tx2">
                  <a:lumMod val="10000"/>
                </a:schemeClr>
              </a:solidFill>
            </a:endParaRPr>
          </a:p>
          <a:p>
            <a:r>
              <a:rPr lang="en-US" b="1" dirty="0" smtClean="0">
                <a:solidFill>
                  <a:schemeClr val="tx2">
                    <a:lumMod val="10000"/>
                  </a:schemeClr>
                </a:solidFill>
              </a:rPr>
              <a:t>USSR encircled German forces</a:t>
            </a:r>
          </a:p>
          <a:p>
            <a:r>
              <a:rPr lang="en-US" b="1" dirty="0" smtClean="0">
                <a:solidFill>
                  <a:schemeClr val="tx2">
                    <a:lumMod val="10000"/>
                  </a:schemeClr>
                </a:solidFill>
              </a:rPr>
              <a:t>more than 1,000,000 Soviet KIA</a:t>
            </a:r>
          </a:p>
          <a:p>
            <a:r>
              <a:rPr lang="en-US" b="1" dirty="0" smtClean="0">
                <a:solidFill>
                  <a:schemeClr val="tx2">
                    <a:lumMod val="10000"/>
                  </a:schemeClr>
                </a:solidFill>
              </a:rPr>
              <a:t>life expectancy of Soviet soldier on the front—24 hours</a:t>
            </a:r>
          </a:p>
          <a:p>
            <a:pPr>
              <a:buNone/>
            </a:pPr>
            <a:endParaRPr lang="en-US" b="1" dirty="0" smtClean="0">
              <a:solidFill>
                <a:schemeClr val="tx2">
                  <a:lumMod val="10000"/>
                </a:schemeClr>
              </a:solidFill>
            </a:endParaRP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War—The Battle of Kursk</a:t>
            </a:r>
          </a:p>
          <a:p>
            <a:endParaRPr lang="en-US" b="1" dirty="0" smtClean="0">
              <a:solidFill>
                <a:schemeClr val="tx2">
                  <a:lumMod val="10000"/>
                </a:schemeClr>
              </a:solidFill>
            </a:endParaRPr>
          </a:p>
          <a:p>
            <a:r>
              <a:rPr lang="en-US" b="1" dirty="0" smtClean="0">
                <a:solidFill>
                  <a:schemeClr val="tx2">
                    <a:lumMod val="10000"/>
                  </a:schemeClr>
                </a:solidFill>
              </a:rPr>
              <a:t>5 July 1943 Germans launched Operation Citadel in effort to take advantage of Soviet defensive positions</a:t>
            </a:r>
          </a:p>
          <a:p>
            <a:r>
              <a:rPr lang="en-US" b="1" dirty="0" smtClean="0">
                <a:solidFill>
                  <a:schemeClr val="tx2">
                    <a:lumMod val="10000"/>
                  </a:schemeClr>
                </a:solidFill>
              </a:rPr>
              <a:t>Germans: 700,000 troops; 2,400 tanks, 1,800 aircraft</a:t>
            </a:r>
          </a:p>
          <a:p>
            <a:r>
              <a:rPr lang="en-US" b="1" dirty="0" smtClean="0">
                <a:solidFill>
                  <a:schemeClr val="tx2">
                    <a:lumMod val="10000"/>
                  </a:schemeClr>
                </a:solidFill>
              </a:rPr>
              <a:t>USSR: 1,300,000 troops, 3,400 tanks, 2,100 aircraft</a:t>
            </a:r>
          </a:p>
          <a:p>
            <a:r>
              <a:rPr lang="en-US" b="1" dirty="0" smtClean="0">
                <a:solidFill>
                  <a:schemeClr val="tx2">
                    <a:lumMod val="10000"/>
                  </a:schemeClr>
                </a:solidFill>
              </a:rPr>
              <a:t>final German strategic offensive in the East</a:t>
            </a:r>
          </a:p>
          <a:p>
            <a:pPr marL="457200" indent="-457200">
              <a:buFont typeface="+mj-lt"/>
              <a:buAutoNum type="arabicPeriod"/>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4809067"/>
          </a:xfrm>
        </p:spPr>
        <p:txBody>
          <a:bodyPr>
            <a:normAutofit/>
          </a:bodyPr>
          <a:lstStyle/>
          <a:p>
            <a:r>
              <a:rPr lang="en-US" b="1" dirty="0" smtClean="0">
                <a:solidFill>
                  <a:schemeClr val="tx2">
                    <a:lumMod val="10000"/>
                  </a:schemeClr>
                </a:solidFill>
              </a:rPr>
              <a:t>22 June 1941: Operation Barbarossa, the German invasion of the USSR</a:t>
            </a:r>
          </a:p>
          <a:p>
            <a:r>
              <a:rPr lang="en-US" b="1" dirty="0" smtClean="0">
                <a:solidFill>
                  <a:schemeClr val="tx2">
                    <a:lumMod val="10000"/>
                  </a:schemeClr>
                </a:solidFill>
              </a:rPr>
              <a:t>Soviet reports on German build-up</a:t>
            </a:r>
          </a:p>
          <a:p>
            <a:r>
              <a:rPr lang="en-US" b="1" dirty="0" smtClean="0">
                <a:solidFill>
                  <a:schemeClr val="tx2">
                    <a:lumMod val="10000"/>
                  </a:schemeClr>
                </a:solidFill>
              </a:rPr>
              <a:t>Stalin reluctant to acknowledge this was a genuine threat of invasion</a:t>
            </a:r>
          </a:p>
          <a:p>
            <a:pPr lvl="1"/>
            <a:r>
              <a:rPr lang="en-US" b="1" dirty="0" smtClean="0">
                <a:solidFill>
                  <a:schemeClr val="tx2">
                    <a:lumMod val="10000"/>
                  </a:schemeClr>
                </a:solidFill>
              </a:rPr>
              <a:t>British counter-intelligence distorted information on German maneuvers</a:t>
            </a:r>
          </a:p>
          <a:p>
            <a:pPr lvl="1"/>
            <a:r>
              <a:rPr lang="en-US" b="1" dirty="0" smtClean="0">
                <a:solidFill>
                  <a:schemeClr val="tx2">
                    <a:lumMod val="10000"/>
                  </a:schemeClr>
                </a:solidFill>
              </a:rPr>
              <a:t>British hoping to precipitate Soviet response to what appeared to be provocative German actions</a:t>
            </a:r>
          </a:p>
          <a:p>
            <a:pPr lvl="1"/>
            <a:r>
              <a:rPr lang="en-US" b="1" dirty="0" smtClean="0">
                <a:solidFill>
                  <a:schemeClr val="tx2">
                    <a:lumMod val="10000"/>
                  </a:schemeClr>
                </a:solidFill>
              </a:rPr>
              <a:t>Hitler would not risk 2-front war</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Character of the War—The Battle of Kursk</a:t>
            </a:r>
          </a:p>
          <a:p>
            <a:endParaRPr lang="en-US" b="1" dirty="0" smtClean="0">
              <a:solidFill>
                <a:schemeClr val="tx2">
                  <a:lumMod val="10000"/>
                </a:schemeClr>
              </a:solidFill>
            </a:endParaRPr>
          </a:p>
          <a:p>
            <a:r>
              <a:rPr lang="en-US" b="1" dirty="0" smtClean="0">
                <a:solidFill>
                  <a:schemeClr val="tx2">
                    <a:lumMod val="10000"/>
                  </a:schemeClr>
                </a:solidFill>
              </a:rPr>
              <a:t>largest series of armored battle in history</a:t>
            </a:r>
          </a:p>
          <a:p>
            <a:r>
              <a:rPr lang="en-US" b="1" dirty="0" smtClean="0">
                <a:solidFill>
                  <a:schemeClr val="tx2">
                    <a:lumMod val="10000"/>
                  </a:schemeClr>
                </a:solidFill>
              </a:rPr>
              <a:t>largest single-day aerial battle of the war</a:t>
            </a:r>
          </a:p>
          <a:p>
            <a:r>
              <a:rPr lang="en-US" b="1" dirty="0" smtClean="0">
                <a:solidFill>
                  <a:schemeClr val="tx2">
                    <a:lumMod val="10000"/>
                  </a:schemeClr>
                </a:solidFill>
              </a:rPr>
              <a:t>12 days of battle before Germans broke off the fighting</a:t>
            </a:r>
          </a:p>
          <a:p>
            <a:r>
              <a:rPr lang="en-US" b="1" dirty="0" smtClean="0">
                <a:solidFill>
                  <a:schemeClr val="tx2">
                    <a:lumMod val="10000"/>
                  </a:schemeClr>
                </a:solidFill>
              </a:rPr>
              <a:t>from here on Soviets would have initiative during war</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Impact of War on Soviet People</a:t>
            </a:r>
          </a:p>
          <a:p>
            <a:endParaRPr lang="en-US" b="1" dirty="0" smtClean="0">
              <a:solidFill>
                <a:schemeClr val="tx2">
                  <a:lumMod val="10000"/>
                </a:schemeClr>
              </a:solidFill>
            </a:endParaRPr>
          </a:p>
          <a:p>
            <a:r>
              <a:rPr lang="en-US" b="1" dirty="0" smtClean="0">
                <a:solidFill>
                  <a:schemeClr val="tx2">
                    <a:lumMod val="10000"/>
                  </a:schemeClr>
                </a:solidFill>
              </a:rPr>
              <a:t>1/2 Soviet population under German occupation</a:t>
            </a:r>
          </a:p>
          <a:p>
            <a:r>
              <a:rPr lang="en-US" b="1" dirty="0" smtClean="0">
                <a:solidFill>
                  <a:schemeClr val="tx2">
                    <a:lumMod val="10000"/>
                  </a:schemeClr>
                </a:solidFill>
              </a:rPr>
              <a:t>1/3 Soviet industry in German hands</a:t>
            </a:r>
          </a:p>
          <a:p>
            <a:r>
              <a:rPr lang="en-US" b="1" dirty="0" smtClean="0">
                <a:solidFill>
                  <a:schemeClr val="tx2">
                    <a:lumMod val="10000"/>
                  </a:schemeClr>
                </a:solidFill>
              </a:rPr>
              <a:t>Iron &amp; Steel Production declined 60%</a:t>
            </a:r>
          </a:p>
          <a:p>
            <a:r>
              <a:rPr lang="en-US" b="1" dirty="0" smtClean="0">
                <a:solidFill>
                  <a:schemeClr val="tx2">
                    <a:lumMod val="10000"/>
                  </a:schemeClr>
                </a:solidFill>
              </a:rPr>
              <a:t>Rail system reduced by 40%</a:t>
            </a:r>
          </a:p>
          <a:p>
            <a:r>
              <a:rPr lang="en-US" b="1" dirty="0" smtClean="0">
                <a:solidFill>
                  <a:schemeClr val="tx2">
                    <a:lumMod val="10000"/>
                  </a:schemeClr>
                </a:solidFill>
              </a:rPr>
              <a:t>livestock reduced by 60%</a:t>
            </a:r>
          </a:p>
          <a:p>
            <a:r>
              <a:rPr lang="en-US" b="1" dirty="0" smtClean="0">
                <a:solidFill>
                  <a:schemeClr val="tx2">
                    <a:lumMod val="10000"/>
                  </a:schemeClr>
                </a:solidFill>
              </a:rPr>
              <a:t>grain stock reduced 40%</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Wartime Reorganization</a:t>
            </a:r>
          </a:p>
          <a:p>
            <a:endParaRPr lang="en-US" b="1" dirty="0" smtClean="0">
              <a:solidFill>
                <a:schemeClr val="tx2">
                  <a:lumMod val="10000"/>
                </a:schemeClr>
              </a:solidFill>
            </a:endParaRPr>
          </a:p>
          <a:p>
            <a:r>
              <a:rPr lang="en-US" b="1" dirty="0" smtClean="0">
                <a:solidFill>
                  <a:schemeClr val="tx2">
                    <a:lumMod val="10000"/>
                  </a:schemeClr>
                </a:solidFill>
              </a:rPr>
              <a:t>Much of Soviet industry disassembled and relocated in eastern parts of country</a:t>
            </a:r>
          </a:p>
          <a:p>
            <a:endParaRPr lang="en-US" b="1" dirty="0" smtClean="0">
              <a:solidFill>
                <a:schemeClr val="tx2">
                  <a:lumMod val="10000"/>
                </a:schemeClr>
              </a:solidFill>
            </a:endParaRPr>
          </a:p>
          <a:p>
            <a:r>
              <a:rPr lang="en-US" b="1" dirty="0" smtClean="0">
                <a:solidFill>
                  <a:schemeClr val="tx2">
                    <a:lumMod val="10000"/>
                  </a:schemeClr>
                </a:solidFill>
              </a:rPr>
              <a:t>July-December 1941: 2593 industrial enterprises moved using 1.5 million rail cars</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Wartime Reorganization</a:t>
            </a:r>
          </a:p>
          <a:p>
            <a:endParaRPr lang="en-US" b="1" dirty="0" smtClean="0">
              <a:solidFill>
                <a:schemeClr val="tx2">
                  <a:lumMod val="10000"/>
                </a:schemeClr>
              </a:solidFill>
            </a:endParaRPr>
          </a:p>
          <a:p>
            <a:r>
              <a:rPr lang="en-US" b="1" dirty="0" smtClean="0">
                <a:solidFill>
                  <a:schemeClr val="tx2">
                    <a:lumMod val="10000"/>
                  </a:schemeClr>
                </a:solidFill>
              </a:rPr>
              <a:t>all adults not in essential war work conscripted</a:t>
            </a:r>
          </a:p>
          <a:p>
            <a:r>
              <a:rPr lang="en-US" b="1" dirty="0" smtClean="0">
                <a:solidFill>
                  <a:schemeClr val="tx2">
                    <a:lumMod val="10000"/>
                  </a:schemeClr>
                </a:solidFill>
              </a:rPr>
              <a:t>1944: over 2,000,000 women in Red Army, including some all-women units</a:t>
            </a:r>
          </a:p>
          <a:p>
            <a:r>
              <a:rPr lang="en-US" b="1" dirty="0" smtClean="0">
                <a:solidFill>
                  <a:schemeClr val="tx2">
                    <a:lumMod val="10000"/>
                  </a:schemeClr>
                </a:solidFill>
              </a:rPr>
              <a:t>women, children &amp; elderly forced into industrial labor—arms production top priority—over 50% national income</a:t>
            </a:r>
          </a:p>
          <a:p>
            <a:r>
              <a:rPr lang="en-US" b="1" dirty="0" smtClean="0">
                <a:solidFill>
                  <a:schemeClr val="tx2">
                    <a:lumMod val="10000"/>
                  </a:schemeClr>
                </a:solidFill>
              </a:rPr>
              <a:t>aided by Lend-</a:t>
            </a:r>
            <a:r>
              <a:rPr lang="en-US" b="1" smtClean="0">
                <a:solidFill>
                  <a:schemeClr val="tx2">
                    <a:lumMod val="10000"/>
                  </a:schemeClr>
                </a:solidFill>
              </a:rPr>
              <a:t>Lease from USA</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Stalin in the War</a:t>
            </a:r>
          </a:p>
          <a:p>
            <a:endParaRPr lang="en-US" b="1" dirty="0" smtClean="0">
              <a:solidFill>
                <a:schemeClr val="tx2">
                  <a:lumMod val="10000"/>
                </a:schemeClr>
              </a:solidFill>
            </a:endParaRPr>
          </a:p>
          <a:p>
            <a:r>
              <a:rPr lang="en-US" b="1" dirty="0" smtClean="0">
                <a:solidFill>
                  <a:schemeClr val="tx2">
                    <a:lumMod val="10000"/>
                  </a:schemeClr>
                </a:solidFill>
              </a:rPr>
              <a:t>blamed military failures on internal sabotage</a:t>
            </a:r>
          </a:p>
          <a:p>
            <a:r>
              <a:rPr lang="en-US" b="1" dirty="0" smtClean="0">
                <a:solidFill>
                  <a:schemeClr val="tx2">
                    <a:lumMod val="10000"/>
                  </a:schemeClr>
                </a:solidFill>
              </a:rPr>
              <a:t>persecuted those deemed responsible</a:t>
            </a:r>
          </a:p>
          <a:p>
            <a:r>
              <a:rPr lang="en-US" b="1" dirty="0" smtClean="0">
                <a:solidFill>
                  <a:schemeClr val="tx2">
                    <a:lumMod val="10000"/>
                  </a:schemeClr>
                </a:solidFill>
              </a:rPr>
              <a:t>many Soviet troops had deserted </a:t>
            </a:r>
          </a:p>
          <a:p>
            <a:r>
              <a:rPr lang="en-US" b="1" dirty="0" smtClean="0">
                <a:solidFill>
                  <a:schemeClr val="tx2">
                    <a:lumMod val="10000"/>
                  </a:schemeClr>
                </a:solidFill>
              </a:rPr>
              <a:t>many Soviets had fought for Germans</a:t>
            </a:r>
          </a:p>
          <a:p>
            <a:r>
              <a:rPr lang="en-US" b="1" dirty="0" smtClean="0">
                <a:solidFill>
                  <a:schemeClr val="tx2">
                    <a:lumMod val="10000"/>
                  </a:schemeClr>
                </a:solidFill>
              </a:rPr>
              <a:t>forms basis to justify new purges of the army at the end </a:t>
            </a:r>
            <a:r>
              <a:rPr lang="en-US" b="1" smtClean="0">
                <a:solidFill>
                  <a:schemeClr val="tx2">
                    <a:lumMod val="10000"/>
                  </a:schemeClr>
                </a:solidFill>
              </a:rPr>
              <a:t>of the war</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Stalin in the Post-War</a:t>
            </a:r>
          </a:p>
          <a:p>
            <a:r>
              <a:rPr lang="en-US" b="1" dirty="0" smtClean="0">
                <a:solidFill>
                  <a:schemeClr val="tx2">
                    <a:lumMod val="10000"/>
                  </a:schemeClr>
                </a:solidFill>
              </a:rPr>
              <a:t>more paranoid at end of the war</a:t>
            </a:r>
          </a:p>
          <a:p>
            <a:r>
              <a:rPr lang="en-US" b="1" dirty="0" smtClean="0">
                <a:solidFill>
                  <a:schemeClr val="tx2">
                    <a:lumMod val="10000"/>
                  </a:schemeClr>
                </a:solidFill>
              </a:rPr>
              <a:t>Stalin demanded repatriation of released Allied POWs to their countries of origin—many Soviets citizens had fought </a:t>
            </a:r>
            <a:r>
              <a:rPr lang="en-US" b="1" dirty="0" err="1" smtClean="0">
                <a:solidFill>
                  <a:schemeClr val="tx2">
                    <a:lumMod val="10000"/>
                  </a:schemeClr>
                </a:solidFill>
              </a:rPr>
              <a:t>w</a:t>
            </a:r>
            <a:r>
              <a:rPr lang="en-US" b="1" dirty="0" smtClean="0">
                <a:solidFill>
                  <a:schemeClr val="tx2">
                    <a:lumMod val="10000"/>
                  </a:schemeClr>
                </a:solidFill>
              </a:rPr>
              <a:t>/Nazi—Allies resisted, but eventually agreed</a:t>
            </a:r>
          </a:p>
          <a:p>
            <a:pPr lvl="1"/>
            <a:r>
              <a:rPr lang="en-US" b="1" dirty="0" smtClean="0">
                <a:solidFill>
                  <a:schemeClr val="tx2">
                    <a:lumMod val="10000"/>
                  </a:schemeClr>
                </a:solidFill>
              </a:rPr>
              <a:t>mass execution of returned POWs</a:t>
            </a:r>
          </a:p>
          <a:p>
            <a:pPr lvl="1"/>
            <a:r>
              <a:rPr lang="en-US" b="1" dirty="0" smtClean="0">
                <a:solidFill>
                  <a:schemeClr val="tx2">
                    <a:lumMod val="10000"/>
                  </a:schemeClr>
                </a:solidFill>
              </a:rPr>
              <a:t>blame extended from individual to communities, i.e. virtual elimination of Cossacks</a:t>
            </a:r>
          </a:p>
          <a:p>
            <a:r>
              <a:rPr lang="en-US" b="1" dirty="0" smtClean="0">
                <a:solidFill>
                  <a:schemeClr val="tx2">
                    <a:lumMod val="10000"/>
                  </a:schemeClr>
                </a:solidFill>
              </a:rPr>
              <a:t>Soviet soldiers captured by Germans were considered to have collaborated—executed or into camps</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Stalin in the Post-War</a:t>
            </a:r>
          </a:p>
          <a:p>
            <a:r>
              <a:rPr lang="en-US" b="1" dirty="0" smtClean="0">
                <a:solidFill>
                  <a:schemeClr val="tx2">
                    <a:lumMod val="10000"/>
                  </a:schemeClr>
                </a:solidFill>
              </a:rPr>
              <a:t>Stalin as War Hero</a:t>
            </a:r>
          </a:p>
          <a:p>
            <a:r>
              <a:rPr lang="en-US" b="1" dirty="0" smtClean="0">
                <a:solidFill>
                  <a:schemeClr val="tx2">
                    <a:lumMod val="10000"/>
                  </a:schemeClr>
                </a:solidFill>
              </a:rPr>
              <a:t>portrayal ordered by Stalin—propaganda</a:t>
            </a:r>
          </a:p>
          <a:p>
            <a:pPr>
              <a:buNone/>
            </a:pPr>
            <a:endParaRPr lang="en-US" b="1" dirty="0" smtClean="0">
              <a:solidFill>
                <a:schemeClr val="tx2">
                  <a:lumMod val="10000"/>
                </a:schemeClr>
              </a:solidFill>
            </a:endParaRP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pic>
        <p:nvPicPr>
          <p:cNvPr id="4" name="Picture 3" descr="rhyedgrdgrdgr.jpg"/>
          <p:cNvPicPr>
            <a:picLocks noChangeAspect="1"/>
          </p:cNvPicPr>
          <p:nvPr/>
        </p:nvPicPr>
        <p:blipFill>
          <a:blip r:embed="rId2"/>
          <a:stretch>
            <a:fillRect/>
          </a:stretch>
        </p:blipFill>
        <p:spPr>
          <a:xfrm>
            <a:off x="0" y="3666618"/>
            <a:ext cx="4224150" cy="3191382"/>
          </a:xfrm>
          <a:prstGeom prst="rect">
            <a:avLst/>
          </a:prstGeom>
        </p:spPr>
      </p:pic>
      <p:pic>
        <p:nvPicPr>
          <p:cNvPr id="5" name="Picture 4" descr="images-1.jpeg"/>
          <p:cNvPicPr>
            <a:picLocks noChangeAspect="1"/>
          </p:cNvPicPr>
          <p:nvPr/>
        </p:nvPicPr>
        <p:blipFill>
          <a:blip r:embed="rId3"/>
          <a:stretch>
            <a:fillRect/>
          </a:stretch>
        </p:blipFill>
        <p:spPr>
          <a:xfrm>
            <a:off x="7038288" y="3652843"/>
            <a:ext cx="2105712" cy="3205155"/>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Religion in the War &amp; After</a:t>
            </a:r>
          </a:p>
          <a:p>
            <a:r>
              <a:rPr lang="en-US" b="1" dirty="0" smtClean="0">
                <a:solidFill>
                  <a:schemeClr val="tx2">
                    <a:lumMod val="10000"/>
                  </a:schemeClr>
                </a:solidFill>
              </a:rPr>
              <a:t>Stalin emphasized patriotism &amp; nationalism during WW II, not politics</a:t>
            </a:r>
          </a:p>
          <a:p>
            <a:r>
              <a:rPr lang="en-US" b="1" dirty="0" smtClean="0">
                <a:solidFill>
                  <a:schemeClr val="tx2">
                    <a:lumMod val="10000"/>
                  </a:schemeClr>
                </a:solidFill>
              </a:rPr>
              <a:t>eased persecution of churches—Russians still had deep religious instinct</a:t>
            </a:r>
          </a:p>
          <a:p>
            <a:r>
              <a:rPr lang="en-US" b="1" dirty="0" smtClean="0">
                <a:solidFill>
                  <a:schemeClr val="tx2">
                    <a:lumMod val="10000"/>
                  </a:schemeClr>
                </a:solidFill>
              </a:rPr>
              <a:t>Church leaders responded by turning religious services into patriotic gatherings—passionate defiance of Germans &amp; rally behind the great leader, Stalin</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Economy in the War &amp; After</a:t>
            </a:r>
          </a:p>
          <a:p>
            <a:r>
              <a:rPr lang="en-US" b="1" dirty="0" smtClean="0">
                <a:solidFill>
                  <a:schemeClr val="tx2">
                    <a:lumMod val="10000"/>
                  </a:schemeClr>
                </a:solidFill>
              </a:rPr>
              <a:t>Scorched Earth Policy = survival</a:t>
            </a:r>
          </a:p>
          <a:p>
            <a:r>
              <a:rPr lang="en-US" b="1" dirty="0" smtClean="0">
                <a:solidFill>
                  <a:schemeClr val="tx2">
                    <a:lumMod val="10000"/>
                  </a:schemeClr>
                </a:solidFill>
              </a:rPr>
              <a:t>shift to total war economy</a:t>
            </a:r>
          </a:p>
          <a:p>
            <a:r>
              <a:rPr lang="en-US" b="1" dirty="0" smtClean="0">
                <a:solidFill>
                  <a:schemeClr val="tx2">
                    <a:lumMod val="10000"/>
                  </a:schemeClr>
                </a:solidFill>
              </a:rPr>
              <a:t>“We must strengthen the Red Army’s rear, subordinating all our work to this end.  All our industries must be made to work with greater intensity, to produce more rifles, machine-guns, cartridges, shells, planes…”—Stalin, extract from his ‘Mother Russia’ speech, 3 July 1941</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Economy in the War &amp; After</a:t>
            </a:r>
          </a:p>
          <a:p>
            <a:r>
              <a:rPr lang="en-US" b="1" dirty="0" smtClean="0">
                <a:solidFill>
                  <a:schemeClr val="tx2">
                    <a:lumMod val="10000"/>
                  </a:schemeClr>
                </a:solidFill>
              </a:rPr>
              <a:t>severe industrial &amp; economic losses (see previous slides)</a:t>
            </a:r>
          </a:p>
          <a:p>
            <a:r>
              <a:rPr lang="en-US" b="1" dirty="0" smtClean="0">
                <a:solidFill>
                  <a:schemeClr val="tx2">
                    <a:lumMod val="10000"/>
                  </a:schemeClr>
                </a:solidFill>
              </a:rPr>
              <a:t>Soviet expansion had centered on area west of Ural Mountains—most vulnerable to German attack</a:t>
            </a:r>
          </a:p>
          <a:p>
            <a:r>
              <a:rPr lang="en-US" b="1" dirty="0" smtClean="0">
                <a:solidFill>
                  <a:schemeClr val="tx2">
                    <a:lumMod val="10000"/>
                  </a:schemeClr>
                </a:solidFill>
              </a:rPr>
              <a:t>1942: 50% of national income devoted to military tasks</a:t>
            </a:r>
          </a:p>
          <a:p>
            <a:r>
              <a:rPr lang="en-US" b="1" dirty="0" smtClean="0">
                <a:solidFill>
                  <a:schemeClr val="tx2">
                    <a:lumMod val="10000"/>
                  </a:schemeClr>
                </a:solidFill>
              </a:rPr>
              <a:t>vast relocation of Soviet industries to the East</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4809067"/>
          </a:xfrm>
        </p:spPr>
        <p:txBody>
          <a:bodyPr>
            <a:normAutofit/>
          </a:bodyPr>
          <a:lstStyle/>
          <a:p>
            <a:r>
              <a:rPr lang="en-US" b="1" dirty="0" smtClean="0">
                <a:solidFill>
                  <a:schemeClr val="tx2">
                    <a:lumMod val="10000"/>
                  </a:schemeClr>
                </a:solidFill>
              </a:rPr>
              <a:t>Stalin rejects espionage reports of imminent German invasion and reports from contacts in German </a:t>
            </a:r>
            <a:r>
              <a:rPr lang="en-US" b="1" i="1" dirty="0" smtClean="0">
                <a:solidFill>
                  <a:schemeClr val="tx2">
                    <a:lumMod val="10000"/>
                  </a:schemeClr>
                </a:solidFill>
              </a:rPr>
              <a:t>Luftwaffe</a:t>
            </a:r>
            <a:r>
              <a:rPr lang="en-US" b="1" dirty="0" smtClean="0">
                <a:solidFill>
                  <a:schemeClr val="tx2">
                    <a:lumMod val="10000"/>
                  </a:schemeClr>
                </a:solidFill>
              </a:rPr>
              <a:t> that invasion was planned</a:t>
            </a:r>
          </a:p>
          <a:p>
            <a:endParaRPr lang="en-US" b="1" dirty="0" smtClean="0">
              <a:solidFill>
                <a:schemeClr val="tx2">
                  <a:lumMod val="10000"/>
                </a:schemeClr>
              </a:solidFill>
            </a:endParaRPr>
          </a:p>
          <a:p>
            <a:r>
              <a:rPr lang="en-US" b="1" dirty="0" smtClean="0">
                <a:solidFill>
                  <a:schemeClr val="tx2">
                    <a:lumMod val="10000"/>
                  </a:schemeClr>
                </a:solidFill>
              </a:rPr>
              <a:t>German disinformation</a:t>
            </a:r>
          </a:p>
          <a:p>
            <a:endParaRPr lang="en-US" b="1" dirty="0" smtClean="0">
              <a:solidFill>
                <a:schemeClr val="tx2">
                  <a:lumMod val="10000"/>
                </a:schemeClr>
              </a:solidFill>
            </a:endParaRPr>
          </a:p>
          <a:p>
            <a:r>
              <a:rPr lang="en-US" b="1" dirty="0" smtClean="0">
                <a:solidFill>
                  <a:schemeClr val="tx2">
                    <a:lumMod val="10000"/>
                  </a:schemeClr>
                </a:solidFill>
              </a:rPr>
              <a:t>continued to offer military and economic assistance to Germans up to the eve of the invasion</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Wartime Production</a:t>
            </a:r>
            <a:endParaRPr lang="en-US" b="1" dirty="0">
              <a:solidFill>
                <a:srgbClr val="FFFF00"/>
              </a:solidFill>
            </a:endParaRPr>
          </a:p>
        </p:txBody>
      </p:sp>
      <p:graphicFrame>
        <p:nvGraphicFramePr>
          <p:cNvPr id="4" name="Content Placeholder 3"/>
          <p:cNvGraphicFramePr>
            <a:graphicFrameLocks noGrp="1"/>
          </p:cNvGraphicFramePr>
          <p:nvPr>
            <p:ph idx="1"/>
          </p:nvPr>
        </p:nvGraphicFramePr>
        <p:xfrm>
          <a:off x="779463" y="1828800"/>
          <a:ext cx="7583485" cy="3134360"/>
        </p:xfrm>
        <a:graphic>
          <a:graphicData uri="http://schemas.openxmlformats.org/drawingml/2006/table">
            <a:tbl>
              <a:tblPr firstRow="1" bandRow="1">
                <a:tableStyleId>{5C22544A-7EE6-4342-B048-85BDC9FD1C3A}</a:tableStyleId>
              </a:tblPr>
              <a:tblGrid>
                <a:gridCol w="1516697"/>
                <a:gridCol w="1516697"/>
                <a:gridCol w="1516697"/>
                <a:gridCol w="1516697"/>
                <a:gridCol w="1516697"/>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rgbClr val="FFFF00"/>
                          </a:solidFill>
                        </a:rPr>
                        <a:t>WARTIME</a:t>
                      </a:r>
                    </a:p>
                    <a:p>
                      <a:endParaRPr lang="en-US" b="1" dirty="0">
                        <a:solidFill>
                          <a:srgbClr val="FFFF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rgbClr val="FFFF00"/>
                          </a:solidFill>
                        </a:rPr>
                        <a:t>PRODUCT</a:t>
                      </a:r>
                    </a:p>
                    <a:p>
                      <a:pPr algn="ctr"/>
                      <a:endParaRPr lang="en-US" b="1" dirty="0">
                        <a:solidFill>
                          <a:srgbClr val="FFFF00"/>
                        </a:solidFill>
                      </a:endParaRPr>
                    </a:p>
                  </a:txBody>
                  <a:tcPr anchor="ctr"/>
                </a:tc>
                <a:tc>
                  <a:txBody>
                    <a:bodyPr/>
                    <a:lstStyle/>
                    <a:p>
                      <a:endParaRPr lang="en-US" b="1" dirty="0">
                        <a:solidFill>
                          <a:srgbClr val="FFFF00"/>
                        </a:solidFill>
                      </a:endParaRPr>
                    </a:p>
                  </a:txBody>
                  <a:tcPr/>
                </a:tc>
                <a:tc>
                  <a:txBody>
                    <a:bodyPr/>
                    <a:lstStyle/>
                    <a:p>
                      <a:r>
                        <a:rPr lang="en-US" b="1" dirty="0" smtClean="0">
                          <a:solidFill>
                            <a:srgbClr val="FFFF00"/>
                          </a:solidFill>
                        </a:rPr>
                        <a:t>1940 = 100</a:t>
                      </a:r>
                      <a:endParaRPr lang="en-US" b="1" dirty="0">
                        <a:solidFill>
                          <a:srgbClr val="FFFF00"/>
                        </a:solidFill>
                      </a:endParaRPr>
                    </a:p>
                  </a:txBody>
                  <a:tcPr/>
                </a:tc>
                <a:tc>
                  <a:txBody>
                    <a:bodyPr/>
                    <a:lstStyle/>
                    <a:p>
                      <a:endParaRPr lang="en-US" b="1" dirty="0">
                        <a:solidFill>
                          <a:srgbClr val="FFFF00"/>
                        </a:solidFill>
                      </a:endParaRPr>
                    </a:p>
                  </a:txBody>
                  <a:tcPr/>
                </a:tc>
              </a:tr>
              <a:tr h="370840">
                <a:tc>
                  <a:txBody>
                    <a:bodyPr/>
                    <a:lstStyle/>
                    <a:p>
                      <a:endParaRPr lang="en-US" b="1" dirty="0">
                        <a:solidFill>
                          <a:schemeClr val="bg1"/>
                        </a:solidFill>
                      </a:endParaRPr>
                    </a:p>
                  </a:txBody>
                  <a:tcPr/>
                </a:tc>
                <a:tc>
                  <a:txBody>
                    <a:bodyPr/>
                    <a:lstStyle/>
                    <a:p>
                      <a:pPr algn="ctr"/>
                      <a:r>
                        <a:rPr lang="en-US" b="1" dirty="0" smtClean="0">
                          <a:solidFill>
                            <a:schemeClr val="bg1"/>
                          </a:solidFill>
                        </a:rPr>
                        <a:t>1941</a:t>
                      </a:r>
                      <a:endParaRPr lang="en-US" b="1" dirty="0">
                        <a:solidFill>
                          <a:schemeClr val="bg1"/>
                        </a:solidFill>
                      </a:endParaRPr>
                    </a:p>
                  </a:txBody>
                  <a:tcPr anchor="ctr"/>
                </a:tc>
                <a:tc>
                  <a:txBody>
                    <a:bodyPr/>
                    <a:lstStyle/>
                    <a:p>
                      <a:pPr algn="ctr"/>
                      <a:r>
                        <a:rPr lang="en-US" b="1" dirty="0" smtClean="0">
                          <a:solidFill>
                            <a:schemeClr val="bg1"/>
                          </a:solidFill>
                        </a:rPr>
                        <a:t>1942</a:t>
                      </a:r>
                      <a:endParaRPr lang="en-US" b="1" dirty="0">
                        <a:solidFill>
                          <a:schemeClr val="bg1"/>
                        </a:solidFill>
                      </a:endParaRPr>
                    </a:p>
                  </a:txBody>
                  <a:tcPr anchor="ctr"/>
                </a:tc>
                <a:tc>
                  <a:txBody>
                    <a:bodyPr/>
                    <a:lstStyle/>
                    <a:p>
                      <a:pPr algn="ctr"/>
                      <a:r>
                        <a:rPr lang="en-US" b="1" dirty="0" smtClean="0">
                          <a:solidFill>
                            <a:schemeClr val="bg1"/>
                          </a:solidFill>
                        </a:rPr>
                        <a:t>1943</a:t>
                      </a:r>
                      <a:endParaRPr lang="en-US" b="1" dirty="0">
                        <a:solidFill>
                          <a:schemeClr val="bg1"/>
                        </a:solidFill>
                      </a:endParaRPr>
                    </a:p>
                  </a:txBody>
                  <a:tcPr anchor="ctr"/>
                </a:tc>
                <a:tc>
                  <a:txBody>
                    <a:bodyPr/>
                    <a:lstStyle/>
                    <a:p>
                      <a:pPr algn="ctr"/>
                      <a:r>
                        <a:rPr lang="en-US" b="1" dirty="0" smtClean="0">
                          <a:solidFill>
                            <a:schemeClr val="bg1"/>
                          </a:solidFill>
                        </a:rPr>
                        <a:t>1944</a:t>
                      </a:r>
                      <a:endParaRPr lang="en-US" b="1" dirty="0">
                        <a:solidFill>
                          <a:schemeClr val="bg1"/>
                        </a:solidFill>
                      </a:endParaRPr>
                    </a:p>
                  </a:txBody>
                  <a:tcPr anchor="ctr"/>
                </a:tc>
              </a:tr>
              <a:tr h="370840">
                <a:tc>
                  <a:txBody>
                    <a:bodyPr/>
                    <a:lstStyle/>
                    <a:p>
                      <a:r>
                        <a:rPr lang="en-US" b="1" dirty="0" smtClean="0">
                          <a:solidFill>
                            <a:schemeClr val="bg1"/>
                          </a:solidFill>
                        </a:rPr>
                        <a:t>Nat’l Income</a:t>
                      </a:r>
                      <a:endParaRPr lang="en-US" b="1" dirty="0">
                        <a:solidFill>
                          <a:schemeClr val="bg1"/>
                        </a:solidFill>
                      </a:endParaRPr>
                    </a:p>
                  </a:txBody>
                  <a:tcPr/>
                </a:tc>
                <a:tc>
                  <a:txBody>
                    <a:bodyPr/>
                    <a:lstStyle/>
                    <a:p>
                      <a:pPr algn="ctr"/>
                      <a:r>
                        <a:rPr lang="en-US" b="1" dirty="0" smtClean="0">
                          <a:solidFill>
                            <a:schemeClr val="bg1"/>
                          </a:solidFill>
                        </a:rPr>
                        <a:t>92</a:t>
                      </a:r>
                      <a:endParaRPr lang="en-US" b="1" dirty="0">
                        <a:solidFill>
                          <a:schemeClr val="bg1"/>
                        </a:solidFill>
                      </a:endParaRPr>
                    </a:p>
                  </a:txBody>
                  <a:tcPr anchor="ctr"/>
                </a:tc>
                <a:tc>
                  <a:txBody>
                    <a:bodyPr/>
                    <a:lstStyle/>
                    <a:p>
                      <a:pPr algn="ctr"/>
                      <a:r>
                        <a:rPr lang="en-US" b="1" dirty="0" smtClean="0">
                          <a:solidFill>
                            <a:schemeClr val="bg1"/>
                          </a:solidFill>
                        </a:rPr>
                        <a:t>66</a:t>
                      </a:r>
                      <a:endParaRPr lang="en-US" b="1" dirty="0">
                        <a:solidFill>
                          <a:schemeClr val="bg1"/>
                        </a:solidFill>
                      </a:endParaRPr>
                    </a:p>
                  </a:txBody>
                  <a:tcPr anchor="ctr"/>
                </a:tc>
                <a:tc>
                  <a:txBody>
                    <a:bodyPr/>
                    <a:lstStyle/>
                    <a:p>
                      <a:pPr algn="ctr"/>
                      <a:r>
                        <a:rPr lang="en-US" b="1" dirty="0" smtClean="0">
                          <a:solidFill>
                            <a:schemeClr val="bg1"/>
                          </a:solidFill>
                        </a:rPr>
                        <a:t>74</a:t>
                      </a:r>
                      <a:endParaRPr lang="en-US" b="1" dirty="0">
                        <a:solidFill>
                          <a:schemeClr val="bg1"/>
                        </a:solidFill>
                      </a:endParaRPr>
                    </a:p>
                  </a:txBody>
                  <a:tcPr anchor="ctr"/>
                </a:tc>
                <a:tc>
                  <a:txBody>
                    <a:bodyPr/>
                    <a:lstStyle/>
                    <a:p>
                      <a:pPr algn="ctr"/>
                      <a:r>
                        <a:rPr lang="en-US" b="1" dirty="0" smtClean="0">
                          <a:solidFill>
                            <a:schemeClr val="bg1"/>
                          </a:solidFill>
                        </a:rPr>
                        <a:t>88</a:t>
                      </a:r>
                      <a:endParaRPr lang="en-US" b="1" dirty="0">
                        <a:solidFill>
                          <a:schemeClr val="bg1"/>
                        </a:solidFill>
                      </a:endParaRPr>
                    </a:p>
                  </a:txBody>
                  <a:tcPr anchor="ctr"/>
                </a:tc>
              </a:tr>
              <a:tr h="370840">
                <a:tc>
                  <a:txBody>
                    <a:bodyPr/>
                    <a:lstStyle/>
                    <a:p>
                      <a:r>
                        <a:rPr lang="en-US" b="1" dirty="0" smtClean="0">
                          <a:solidFill>
                            <a:schemeClr val="bg1"/>
                          </a:solidFill>
                        </a:rPr>
                        <a:t>Total Industry</a:t>
                      </a:r>
                      <a:endParaRPr lang="en-US" b="1" dirty="0">
                        <a:solidFill>
                          <a:schemeClr val="bg1"/>
                        </a:solidFill>
                      </a:endParaRPr>
                    </a:p>
                  </a:txBody>
                  <a:tcPr/>
                </a:tc>
                <a:tc>
                  <a:txBody>
                    <a:bodyPr/>
                    <a:lstStyle/>
                    <a:p>
                      <a:pPr algn="ctr"/>
                      <a:r>
                        <a:rPr lang="en-US" b="1" dirty="0" smtClean="0">
                          <a:solidFill>
                            <a:schemeClr val="bg1"/>
                          </a:solidFill>
                        </a:rPr>
                        <a:t>98</a:t>
                      </a:r>
                      <a:endParaRPr lang="en-US" b="1" dirty="0">
                        <a:solidFill>
                          <a:schemeClr val="bg1"/>
                        </a:solidFill>
                      </a:endParaRPr>
                    </a:p>
                  </a:txBody>
                  <a:tcPr anchor="ctr"/>
                </a:tc>
                <a:tc>
                  <a:txBody>
                    <a:bodyPr/>
                    <a:lstStyle/>
                    <a:p>
                      <a:pPr algn="ctr"/>
                      <a:r>
                        <a:rPr lang="en-US" b="1" dirty="0" smtClean="0">
                          <a:solidFill>
                            <a:schemeClr val="bg1"/>
                          </a:solidFill>
                        </a:rPr>
                        <a:t>77</a:t>
                      </a:r>
                      <a:endParaRPr lang="en-US" b="1" dirty="0">
                        <a:solidFill>
                          <a:schemeClr val="bg1"/>
                        </a:solidFill>
                      </a:endParaRPr>
                    </a:p>
                  </a:txBody>
                  <a:tcPr anchor="ctr"/>
                </a:tc>
                <a:tc>
                  <a:txBody>
                    <a:bodyPr/>
                    <a:lstStyle/>
                    <a:p>
                      <a:pPr algn="ctr"/>
                      <a:r>
                        <a:rPr lang="en-US" b="1" dirty="0" smtClean="0">
                          <a:solidFill>
                            <a:schemeClr val="bg1"/>
                          </a:solidFill>
                        </a:rPr>
                        <a:t>90</a:t>
                      </a:r>
                      <a:endParaRPr lang="en-US" b="1" dirty="0">
                        <a:solidFill>
                          <a:schemeClr val="bg1"/>
                        </a:solidFill>
                      </a:endParaRPr>
                    </a:p>
                  </a:txBody>
                  <a:tcPr anchor="ctr"/>
                </a:tc>
                <a:tc>
                  <a:txBody>
                    <a:bodyPr/>
                    <a:lstStyle/>
                    <a:p>
                      <a:pPr algn="ctr"/>
                      <a:r>
                        <a:rPr lang="en-US" b="1" dirty="0" smtClean="0">
                          <a:solidFill>
                            <a:schemeClr val="bg1"/>
                          </a:solidFill>
                        </a:rPr>
                        <a:t>104</a:t>
                      </a:r>
                      <a:endParaRPr lang="en-US" b="1" dirty="0">
                        <a:solidFill>
                          <a:schemeClr val="bg1"/>
                        </a:solidFill>
                      </a:endParaRPr>
                    </a:p>
                  </a:txBody>
                  <a:tcPr anchor="ctr"/>
                </a:tc>
              </a:tr>
              <a:tr h="370840">
                <a:tc>
                  <a:txBody>
                    <a:bodyPr/>
                    <a:lstStyle/>
                    <a:p>
                      <a:r>
                        <a:rPr lang="en-US" b="1" dirty="0" smtClean="0">
                          <a:solidFill>
                            <a:schemeClr val="bg1"/>
                          </a:solidFill>
                        </a:rPr>
                        <a:t>Armaments</a:t>
                      </a:r>
                      <a:endParaRPr lang="en-US" b="1" dirty="0">
                        <a:solidFill>
                          <a:schemeClr val="bg1"/>
                        </a:solidFill>
                      </a:endParaRPr>
                    </a:p>
                  </a:txBody>
                  <a:tcPr/>
                </a:tc>
                <a:tc>
                  <a:txBody>
                    <a:bodyPr/>
                    <a:lstStyle/>
                    <a:p>
                      <a:pPr algn="ctr"/>
                      <a:r>
                        <a:rPr lang="en-US" b="1" dirty="0" smtClean="0">
                          <a:solidFill>
                            <a:schemeClr val="bg1"/>
                          </a:solidFill>
                        </a:rPr>
                        <a:t>140</a:t>
                      </a:r>
                      <a:endParaRPr lang="en-US" b="1" dirty="0">
                        <a:solidFill>
                          <a:schemeClr val="bg1"/>
                        </a:solidFill>
                      </a:endParaRPr>
                    </a:p>
                  </a:txBody>
                  <a:tcPr anchor="ctr"/>
                </a:tc>
                <a:tc>
                  <a:txBody>
                    <a:bodyPr/>
                    <a:lstStyle/>
                    <a:p>
                      <a:pPr algn="ctr"/>
                      <a:r>
                        <a:rPr lang="en-US" b="1" dirty="0" smtClean="0">
                          <a:solidFill>
                            <a:schemeClr val="bg1"/>
                          </a:solidFill>
                        </a:rPr>
                        <a:t>186</a:t>
                      </a:r>
                      <a:endParaRPr lang="en-US" b="1" dirty="0">
                        <a:solidFill>
                          <a:schemeClr val="bg1"/>
                        </a:solidFill>
                      </a:endParaRPr>
                    </a:p>
                  </a:txBody>
                  <a:tcPr anchor="ctr"/>
                </a:tc>
                <a:tc>
                  <a:txBody>
                    <a:bodyPr/>
                    <a:lstStyle/>
                    <a:p>
                      <a:pPr algn="ctr"/>
                      <a:r>
                        <a:rPr lang="en-US" b="1" dirty="0" smtClean="0">
                          <a:solidFill>
                            <a:schemeClr val="bg1"/>
                          </a:solidFill>
                        </a:rPr>
                        <a:t>224</a:t>
                      </a:r>
                      <a:endParaRPr lang="en-US" b="1" dirty="0">
                        <a:solidFill>
                          <a:schemeClr val="bg1"/>
                        </a:solidFill>
                      </a:endParaRPr>
                    </a:p>
                  </a:txBody>
                  <a:tcPr anchor="ctr"/>
                </a:tc>
                <a:tc>
                  <a:txBody>
                    <a:bodyPr/>
                    <a:lstStyle/>
                    <a:p>
                      <a:pPr algn="ctr"/>
                      <a:r>
                        <a:rPr lang="en-US" b="1" dirty="0" smtClean="0">
                          <a:solidFill>
                            <a:schemeClr val="bg1"/>
                          </a:solidFill>
                        </a:rPr>
                        <a:t>251</a:t>
                      </a:r>
                      <a:endParaRPr lang="en-US" b="1" dirty="0">
                        <a:solidFill>
                          <a:schemeClr val="bg1"/>
                        </a:solidFill>
                      </a:endParaRPr>
                    </a:p>
                  </a:txBody>
                  <a:tcPr anchor="ctr"/>
                </a:tc>
              </a:tr>
              <a:tr h="370840">
                <a:tc>
                  <a:txBody>
                    <a:bodyPr/>
                    <a:lstStyle/>
                    <a:p>
                      <a:r>
                        <a:rPr lang="en-US" b="1" dirty="0" smtClean="0">
                          <a:solidFill>
                            <a:schemeClr val="bg1"/>
                          </a:solidFill>
                        </a:rPr>
                        <a:t>Fuel</a:t>
                      </a:r>
                      <a:endParaRPr lang="en-US" b="1" dirty="0">
                        <a:solidFill>
                          <a:schemeClr val="bg1"/>
                        </a:solidFill>
                      </a:endParaRPr>
                    </a:p>
                  </a:txBody>
                  <a:tcPr/>
                </a:tc>
                <a:tc>
                  <a:txBody>
                    <a:bodyPr/>
                    <a:lstStyle/>
                    <a:p>
                      <a:pPr algn="ctr"/>
                      <a:r>
                        <a:rPr lang="en-US" b="1" dirty="0" smtClean="0">
                          <a:solidFill>
                            <a:schemeClr val="bg1"/>
                          </a:solidFill>
                        </a:rPr>
                        <a:t>94</a:t>
                      </a:r>
                      <a:endParaRPr lang="en-US" b="1" dirty="0">
                        <a:solidFill>
                          <a:schemeClr val="bg1"/>
                        </a:solidFill>
                      </a:endParaRPr>
                    </a:p>
                  </a:txBody>
                  <a:tcPr anchor="ctr"/>
                </a:tc>
                <a:tc>
                  <a:txBody>
                    <a:bodyPr/>
                    <a:lstStyle/>
                    <a:p>
                      <a:pPr algn="ctr"/>
                      <a:r>
                        <a:rPr lang="en-US" b="1" dirty="0" smtClean="0">
                          <a:solidFill>
                            <a:schemeClr val="bg1"/>
                          </a:solidFill>
                        </a:rPr>
                        <a:t>53</a:t>
                      </a:r>
                      <a:endParaRPr lang="en-US" b="1" dirty="0">
                        <a:solidFill>
                          <a:schemeClr val="bg1"/>
                        </a:solidFill>
                      </a:endParaRPr>
                    </a:p>
                  </a:txBody>
                  <a:tcPr anchor="ctr"/>
                </a:tc>
                <a:tc>
                  <a:txBody>
                    <a:bodyPr/>
                    <a:lstStyle/>
                    <a:p>
                      <a:pPr algn="ctr"/>
                      <a:r>
                        <a:rPr lang="en-US" b="1" dirty="0" smtClean="0">
                          <a:solidFill>
                            <a:schemeClr val="bg1"/>
                          </a:solidFill>
                        </a:rPr>
                        <a:t>59</a:t>
                      </a:r>
                      <a:endParaRPr lang="en-US" b="1" dirty="0">
                        <a:solidFill>
                          <a:schemeClr val="bg1"/>
                        </a:solidFill>
                      </a:endParaRPr>
                    </a:p>
                  </a:txBody>
                  <a:tcPr anchor="ctr"/>
                </a:tc>
                <a:tc>
                  <a:txBody>
                    <a:bodyPr/>
                    <a:lstStyle/>
                    <a:p>
                      <a:pPr algn="ctr"/>
                      <a:r>
                        <a:rPr lang="en-US" b="1" dirty="0" smtClean="0">
                          <a:solidFill>
                            <a:schemeClr val="bg1"/>
                          </a:solidFill>
                        </a:rPr>
                        <a:t>75</a:t>
                      </a:r>
                      <a:endParaRPr lang="en-US" b="1" dirty="0">
                        <a:solidFill>
                          <a:schemeClr val="bg1"/>
                        </a:solidFill>
                      </a:endParaRPr>
                    </a:p>
                  </a:txBody>
                  <a:tcPr anchor="ctr"/>
                </a:tc>
              </a:tr>
              <a:tr h="370840">
                <a:tc>
                  <a:txBody>
                    <a:bodyPr/>
                    <a:lstStyle/>
                    <a:p>
                      <a:r>
                        <a:rPr lang="en-US" b="1" dirty="0" smtClean="0">
                          <a:solidFill>
                            <a:schemeClr val="bg1"/>
                          </a:solidFill>
                        </a:rPr>
                        <a:t>Agricultural</a:t>
                      </a:r>
                      <a:endParaRPr lang="en-US" b="1" dirty="0">
                        <a:solidFill>
                          <a:schemeClr val="bg1"/>
                        </a:solidFill>
                      </a:endParaRPr>
                    </a:p>
                  </a:txBody>
                  <a:tcPr/>
                </a:tc>
                <a:tc>
                  <a:txBody>
                    <a:bodyPr/>
                    <a:lstStyle/>
                    <a:p>
                      <a:pPr algn="ctr"/>
                      <a:r>
                        <a:rPr lang="en-US" b="1" dirty="0" smtClean="0">
                          <a:solidFill>
                            <a:schemeClr val="bg1"/>
                          </a:solidFill>
                        </a:rPr>
                        <a:t>42</a:t>
                      </a:r>
                      <a:endParaRPr lang="en-US" b="1" dirty="0">
                        <a:solidFill>
                          <a:schemeClr val="bg1"/>
                        </a:solidFill>
                      </a:endParaRPr>
                    </a:p>
                  </a:txBody>
                  <a:tcPr anchor="ctr"/>
                </a:tc>
                <a:tc>
                  <a:txBody>
                    <a:bodyPr/>
                    <a:lstStyle/>
                    <a:p>
                      <a:pPr algn="ctr"/>
                      <a:r>
                        <a:rPr lang="en-US" b="1" dirty="0" smtClean="0">
                          <a:solidFill>
                            <a:schemeClr val="bg1"/>
                          </a:solidFill>
                        </a:rPr>
                        <a:t>38</a:t>
                      </a:r>
                      <a:endParaRPr lang="en-US" b="1" dirty="0">
                        <a:solidFill>
                          <a:schemeClr val="bg1"/>
                        </a:solidFill>
                      </a:endParaRPr>
                    </a:p>
                  </a:txBody>
                  <a:tcPr anchor="ctr"/>
                </a:tc>
                <a:tc>
                  <a:txBody>
                    <a:bodyPr/>
                    <a:lstStyle/>
                    <a:p>
                      <a:pPr algn="ctr"/>
                      <a:r>
                        <a:rPr lang="en-US" b="1" dirty="0" smtClean="0">
                          <a:solidFill>
                            <a:schemeClr val="bg1"/>
                          </a:solidFill>
                        </a:rPr>
                        <a:t>37</a:t>
                      </a:r>
                      <a:endParaRPr lang="en-US" b="1" dirty="0">
                        <a:solidFill>
                          <a:schemeClr val="bg1"/>
                        </a:solidFill>
                      </a:endParaRPr>
                    </a:p>
                  </a:txBody>
                  <a:tcPr anchor="ctr"/>
                </a:tc>
                <a:tc>
                  <a:txBody>
                    <a:bodyPr/>
                    <a:lstStyle/>
                    <a:p>
                      <a:pPr algn="ctr"/>
                      <a:r>
                        <a:rPr lang="en-US" b="1" dirty="0" smtClean="0">
                          <a:solidFill>
                            <a:schemeClr val="bg1"/>
                          </a:solidFill>
                        </a:rPr>
                        <a:t>54</a:t>
                      </a:r>
                      <a:endParaRPr lang="en-US" b="1" dirty="0">
                        <a:solidFill>
                          <a:schemeClr val="bg1"/>
                        </a:solidFill>
                      </a:endParaRPr>
                    </a:p>
                  </a:txBody>
                  <a:tcPr anchor="ct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lnSpcReduction="10000"/>
          </a:bodyPr>
          <a:lstStyle/>
          <a:p>
            <a:r>
              <a:rPr lang="en-US" b="1" dirty="0" smtClean="0">
                <a:solidFill>
                  <a:schemeClr val="tx2">
                    <a:lumMod val="10000"/>
                  </a:schemeClr>
                </a:solidFill>
              </a:rPr>
              <a:t>Economy in the War &amp; After</a:t>
            </a:r>
          </a:p>
          <a:p>
            <a:r>
              <a:rPr lang="en-US" b="1" dirty="0" smtClean="0">
                <a:solidFill>
                  <a:schemeClr val="tx2">
                    <a:lumMod val="10000"/>
                  </a:schemeClr>
                </a:solidFill>
              </a:rPr>
              <a:t>Fourth Five-Year Plan (1946-1950)</a:t>
            </a:r>
          </a:p>
          <a:p>
            <a:pPr lvl="1"/>
            <a:r>
              <a:rPr lang="en-US" b="1" dirty="0" smtClean="0">
                <a:solidFill>
                  <a:schemeClr val="tx2">
                    <a:lumMod val="10000"/>
                  </a:schemeClr>
                </a:solidFill>
              </a:rPr>
              <a:t>restore production to pre-war levels</a:t>
            </a:r>
          </a:p>
          <a:p>
            <a:pPr lvl="1"/>
            <a:r>
              <a:rPr lang="en-US" b="1" dirty="0" smtClean="0">
                <a:solidFill>
                  <a:schemeClr val="tx2">
                    <a:lumMod val="10000"/>
                  </a:schemeClr>
                </a:solidFill>
              </a:rPr>
              <a:t>achieved in 3 years</a:t>
            </a:r>
          </a:p>
          <a:p>
            <a:pPr lvl="1"/>
            <a:r>
              <a:rPr lang="en-US" b="1" dirty="0" smtClean="0">
                <a:solidFill>
                  <a:schemeClr val="tx2">
                    <a:lumMod val="10000"/>
                  </a:schemeClr>
                </a:solidFill>
              </a:rPr>
              <a:t>mostly in heavy industry</a:t>
            </a:r>
          </a:p>
          <a:p>
            <a:pPr lvl="1"/>
            <a:r>
              <a:rPr lang="en-US" b="1" dirty="0" smtClean="0">
                <a:solidFill>
                  <a:schemeClr val="tx2">
                    <a:lumMod val="10000"/>
                  </a:schemeClr>
                </a:solidFill>
              </a:rPr>
              <a:t>unable increase agricultural </a:t>
            </a:r>
            <a:r>
              <a:rPr lang="en-US" b="1" dirty="0" smtClean="0">
                <a:solidFill>
                  <a:schemeClr val="tx2">
                    <a:lumMod val="10000"/>
                  </a:schemeClr>
                </a:solidFill>
              </a:rPr>
              <a:t>production</a:t>
            </a:r>
            <a:endParaRPr lang="en-US" b="1" dirty="0" smtClean="0">
              <a:solidFill>
                <a:schemeClr val="tx2">
                  <a:lumMod val="10000"/>
                </a:schemeClr>
              </a:solidFill>
            </a:endParaRPr>
          </a:p>
          <a:p>
            <a:r>
              <a:rPr lang="en-US" b="1" dirty="0" smtClean="0">
                <a:solidFill>
                  <a:schemeClr val="tx2">
                    <a:lumMod val="10000"/>
                  </a:schemeClr>
                </a:solidFill>
              </a:rPr>
              <a:t>economy remained unbalance</a:t>
            </a:r>
          </a:p>
          <a:p>
            <a:pPr lvl="1"/>
            <a:r>
              <a:rPr lang="en-US" b="1" dirty="0" smtClean="0">
                <a:solidFill>
                  <a:schemeClr val="tx2">
                    <a:lumMod val="10000"/>
                  </a:schemeClr>
                </a:solidFill>
              </a:rPr>
              <a:t>little effort to adapt to new, progressive industrial techniques</a:t>
            </a:r>
          </a:p>
          <a:p>
            <a:pPr lvl="1"/>
            <a:r>
              <a:rPr lang="en-US" b="1" dirty="0" smtClean="0">
                <a:solidFill>
                  <a:schemeClr val="tx2">
                    <a:lumMod val="10000"/>
                  </a:schemeClr>
                </a:solidFill>
              </a:rPr>
              <a:t>projects that gave sense of pride, not efficiency—bridges, dams</a:t>
            </a:r>
          </a:p>
          <a:p>
            <a:pPr lvl="1"/>
            <a:r>
              <a:rPr lang="en-US" b="1" dirty="0" smtClean="0">
                <a:solidFill>
                  <a:schemeClr val="tx2">
                    <a:lumMod val="10000"/>
                  </a:schemeClr>
                </a:solidFill>
              </a:rPr>
              <a:t>Stalin’s Grand Projects of Communism--propaganda</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fontScale="92500" lnSpcReduction="10000"/>
          </a:bodyPr>
          <a:lstStyle/>
          <a:p>
            <a:r>
              <a:rPr lang="en-US" b="1" dirty="0" smtClean="0">
                <a:solidFill>
                  <a:schemeClr val="tx2">
                    <a:lumMod val="10000"/>
                  </a:schemeClr>
                </a:solidFill>
              </a:rPr>
              <a:t>Economy in the War &amp; After</a:t>
            </a:r>
          </a:p>
          <a:p>
            <a:r>
              <a:rPr lang="en-US" b="1" dirty="0" smtClean="0">
                <a:solidFill>
                  <a:schemeClr val="tx2">
                    <a:lumMod val="10000"/>
                  </a:schemeClr>
                </a:solidFill>
              </a:rPr>
              <a:t>Fifth Five-Year Plan (1951-1955)</a:t>
            </a:r>
          </a:p>
          <a:p>
            <a:pPr lvl="1"/>
            <a:r>
              <a:rPr lang="en-US" b="1" dirty="0" smtClean="0">
                <a:solidFill>
                  <a:schemeClr val="tx2">
                    <a:lumMod val="10000"/>
                  </a:schemeClr>
                </a:solidFill>
              </a:rPr>
              <a:t>maintained emphasis on heavy industry</a:t>
            </a:r>
          </a:p>
          <a:p>
            <a:pPr lvl="2"/>
            <a:r>
              <a:rPr lang="en-US" b="1" dirty="0" smtClean="0">
                <a:solidFill>
                  <a:schemeClr val="tx2">
                    <a:lumMod val="10000"/>
                  </a:schemeClr>
                </a:solidFill>
              </a:rPr>
              <a:t>iron, steel, oil, electricity all doubled</a:t>
            </a:r>
          </a:p>
          <a:p>
            <a:pPr lvl="1"/>
            <a:r>
              <a:rPr lang="en-US" b="1" dirty="0" smtClean="0">
                <a:solidFill>
                  <a:schemeClr val="tx2">
                    <a:lumMod val="10000"/>
                  </a:schemeClr>
                </a:solidFill>
              </a:rPr>
              <a:t>no increase in standard of living</a:t>
            </a:r>
          </a:p>
          <a:p>
            <a:pPr lvl="1"/>
            <a:r>
              <a:rPr lang="en-US" b="1" dirty="0" smtClean="0">
                <a:solidFill>
                  <a:schemeClr val="tx2">
                    <a:lumMod val="10000"/>
                  </a:schemeClr>
                </a:solidFill>
              </a:rPr>
              <a:t>no success in agriculture</a:t>
            </a:r>
          </a:p>
          <a:p>
            <a:r>
              <a:rPr lang="en-US" b="1" dirty="0" smtClean="0">
                <a:solidFill>
                  <a:schemeClr val="tx2">
                    <a:lumMod val="10000"/>
                  </a:schemeClr>
                </a:solidFill>
              </a:rPr>
              <a:t>economy remained unbalance</a:t>
            </a:r>
          </a:p>
          <a:p>
            <a:pPr lvl="1"/>
            <a:r>
              <a:rPr lang="en-US" b="1" dirty="0" smtClean="0">
                <a:solidFill>
                  <a:schemeClr val="tx2">
                    <a:lumMod val="10000"/>
                  </a:schemeClr>
                </a:solidFill>
              </a:rPr>
              <a:t>agriculture under capitalized</a:t>
            </a:r>
          </a:p>
          <a:p>
            <a:pPr lvl="1"/>
            <a:r>
              <a:rPr lang="en-US" b="1" dirty="0" smtClean="0">
                <a:solidFill>
                  <a:schemeClr val="tx2">
                    <a:lumMod val="10000"/>
                  </a:schemeClr>
                </a:solidFill>
              </a:rPr>
              <a:t>heavy subsidies</a:t>
            </a:r>
          </a:p>
          <a:p>
            <a:pPr lvl="1"/>
            <a:r>
              <a:rPr lang="en-US" b="1" dirty="0" smtClean="0">
                <a:solidFill>
                  <a:schemeClr val="tx2">
                    <a:lumMod val="10000"/>
                  </a:schemeClr>
                </a:solidFill>
              </a:rPr>
              <a:t>shortages</a:t>
            </a:r>
          </a:p>
          <a:p>
            <a:pPr lvl="1"/>
            <a:r>
              <a:rPr lang="en-US" b="1" dirty="0" smtClean="0">
                <a:solidFill>
                  <a:schemeClr val="tx2">
                    <a:lumMod val="10000"/>
                  </a:schemeClr>
                </a:solidFill>
              </a:rPr>
              <a:t>black market</a:t>
            </a:r>
          </a:p>
          <a:p>
            <a:pPr lvl="1"/>
            <a:r>
              <a:rPr lang="en-US" b="1" dirty="0" smtClean="0">
                <a:solidFill>
                  <a:schemeClr val="tx2">
                    <a:lumMod val="10000"/>
                  </a:schemeClr>
                </a:solidFill>
              </a:rPr>
              <a:t>accommodations scarce</a:t>
            </a:r>
          </a:p>
          <a:p>
            <a:pPr lvl="1"/>
            <a:r>
              <a:rPr lang="en-US" b="1" dirty="0" smtClean="0">
                <a:solidFill>
                  <a:schemeClr val="tx2">
                    <a:lumMod val="10000"/>
                  </a:schemeClr>
                </a:solidFill>
              </a:rPr>
              <a:t>wages not above subsistence</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Leningrad Affair</a:t>
            </a:r>
          </a:p>
          <a:p>
            <a:pPr>
              <a:buNone/>
            </a:pPr>
            <a:endParaRPr lang="en-US" b="1" dirty="0" smtClean="0">
              <a:solidFill>
                <a:schemeClr val="tx2">
                  <a:lumMod val="10000"/>
                </a:schemeClr>
              </a:solidFill>
            </a:endParaRPr>
          </a:p>
          <a:p>
            <a:r>
              <a:rPr lang="en-US" b="1" dirty="0" smtClean="0">
                <a:solidFill>
                  <a:schemeClr val="tx2">
                    <a:lumMod val="10000"/>
                  </a:schemeClr>
                </a:solidFill>
              </a:rPr>
              <a:t>dispensed with Central Committee &amp; Politburo—removes even semblance of restriction on his authority</a:t>
            </a:r>
          </a:p>
          <a:p>
            <a:r>
              <a:rPr lang="en-US" b="1" dirty="0" smtClean="0">
                <a:solidFill>
                  <a:schemeClr val="tx2">
                    <a:lumMod val="10000"/>
                  </a:schemeClr>
                </a:solidFill>
              </a:rPr>
              <a:t>accusation that prominent members of Communist Party of treason—many heroes of siege of Leningrad</a:t>
            </a:r>
          </a:p>
          <a:p>
            <a:r>
              <a:rPr lang="en-US" b="1" dirty="0" smtClean="0">
                <a:solidFill>
                  <a:schemeClr val="tx2">
                    <a:lumMod val="10000"/>
                  </a:schemeClr>
                </a:solidFill>
              </a:rPr>
              <a:t>from Leningrad Party Cell could form a competitive anti-Soviet organization</a:t>
            </a: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Leningrad Affair</a:t>
            </a:r>
          </a:p>
          <a:p>
            <a:endParaRPr lang="en-US" b="1" dirty="0" smtClean="0">
              <a:solidFill>
                <a:schemeClr val="tx2">
                  <a:lumMod val="10000"/>
                </a:schemeClr>
              </a:solidFill>
            </a:endParaRPr>
          </a:p>
          <a:p>
            <a:r>
              <a:rPr lang="en-US" b="1" dirty="0" err="1" smtClean="0">
                <a:solidFill>
                  <a:schemeClr val="tx2">
                    <a:lumMod val="10000"/>
                  </a:schemeClr>
                </a:solidFill>
              </a:rPr>
              <a:t>Pyotr</a:t>
            </a:r>
            <a:r>
              <a:rPr lang="en-US" b="1" dirty="0" smtClean="0">
                <a:solidFill>
                  <a:schemeClr val="tx2">
                    <a:lumMod val="10000"/>
                  </a:schemeClr>
                </a:solidFill>
              </a:rPr>
              <a:t> </a:t>
            </a:r>
            <a:r>
              <a:rPr lang="en-US" b="1" dirty="0" err="1" smtClean="0">
                <a:solidFill>
                  <a:schemeClr val="tx2">
                    <a:lumMod val="10000"/>
                  </a:schemeClr>
                </a:solidFill>
              </a:rPr>
              <a:t>Popkov</a:t>
            </a:r>
            <a:r>
              <a:rPr lang="en-US" b="1" dirty="0" smtClean="0">
                <a:solidFill>
                  <a:schemeClr val="tx2">
                    <a:lumMod val="10000"/>
                  </a:schemeClr>
                </a:solidFill>
              </a:rPr>
              <a:t>, </a:t>
            </a:r>
            <a:r>
              <a:rPr lang="en-US" b="1" dirty="0" err="1" smtClean="0">
                <a:solidFill>
                  <a:schemeClr val="tx2">
                    <a:lumMod val="10000"/>
                  </a:schemeClr>
                </a:solidFill>
              </a:rPr>
              <a:t>Aleksei</a:t>
            </a:r>
            <a:r>
              <a:rPr lang="en-US" b="1" dirty="0" smtClean="0">
                <a:solidFill>
                  <a:schemeClr val="tx2">
                    <a:lumMod val="10000"/>
                  </a:schemeClr>
                </a:solidFill>
              </a:rPr>
              <a:t> </a:t>
            </a:r>
            <a:r>
              <a:rPr lang="en-US" b="1" dirty="0" err="1" smtClean="0">
                <a:solidFill>
                  <a:schemeClr val="tx2">
                    <a:lumMod val="10000"/>
                  </a:schemeClr>
                </a:solidFill>
              </a:rPr>
              <a:t>Kuznetsov</a:t>
            </a:r>
            <a:r>
              <a:rPr lang="en-US" b="1" dirty="0" smtClean="0">
                <a:solidFill>
                  <a:schemeClr val="tx2">
                    <a:lumMod val="10000"/>
                  </a:schemeClr>
                </a:solidFill>
              </a:rPr>
              <a:t>, Nikolai </a:t>
            </a:r>
            <a:r>
              <a:rPr lang="en-US" b="1" dirty="0" err="1" smtClean="0">
                <a:solidFill>
                  <a:schemeClr val="tx2">
                    <a:lumMod val="10000"/>
                  </a:schemeClr>
                </a:solidFill>
              </a:rPr>
              <a:t>Voznesensky</a:t>
            </a:r>
            <a:r>
              <a:rPr lang="en-US" b="1" dirty="0" smtClean="0">
                <a:solidFill>
                  <a:schemeClr val="tx2">
                    <a:lumMod val="10000"/>
                  </a:schemeClr>
                </a:solidFill>
              </a:rPr>
              <a:t> organized trade fair to boost post-war economy &amp; support survivors of siege</a:t>
            </a:r>
          </a:p>
          <a:p>
            <a:r>
              <a:rPr lang="en-US" b="1" dirty="0" smtClean="0">
                <a:solidFill>
                  <a:schemeClr val="tx2">
                    <a:lumMod val="10000"/>
                  </a:schemeClr>
                </a:solidFill>
              </a:rPr>
              <a:t>accused of trying to use Moscow budget allocations to benefit business ventures—embezzlement</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Leningrad Affair</a:t>
            </a:r>
          </a:p>
          <a:p>
            <a:endParaRPr lang="en-US" b="1" dirty="0" smtClean="0">
              <a:solidFill>
                <a:schemeClr val="tx2">
                  <a:lumMod val="10000"/>
                </a:schemeClr>
              </a:solidFill>
            </a:endParaRPr>
          </a:p>
          <a:p>
            <a:r>
              <a:rPr lang="en-US" b="1" dirty="0" smtClean="0">
                <a:solidFill>
                  <a:schemeClr val="tx2">
                    <a:lumMod val="10000"/>
                  </a:schemeClr>
                </a:solidFill>
              </a:rPr>
              <a:t>three men above &amp; two others sentenced to death on false charges</a:t>
            </a:r>
          </a:p>
          <a:p>
            <a:r>
              <a:rPr lang="en-US" b="1" dirty="0" smtClean="0">
                <a:solidFill>
                  <a:schemeClr val="tx2">
                    <a:lumMod val="10000"/>
                  </a:schemeClr>
                </a:solidFill>
              </a:rPr>
              <a:t>2,000 public officials dismissed; 200 along </a:t>
            </a:r>
            <a:r>
              <a:rPr lang="en-US" b="1" dirty="0" err="1" smtClean="0">
                <a:solidFill>
                  <a:schemeClr val="tx2">
                    <a:lumMod val="10000"/>
                  </a:schemeClr>
                </a:solidFill>
              </a:rPr>
              <a:t>w</a:t>
            </a:r>
            <a:r>
              <a:rPr lang="en-US" b="1" dirty="0" smtClean="0">
                <a:solidFill>
                  <a:schemeClr val="tx2">
                    <a:lumMod val="10000"/>
                  </a:schemeClr>
                </a:solidFill>
              </a:rPr>
              <a:t>/family repressed</a:t>
            </a:r>
          </a:p>
          <a:p>
            <a:r>
              <a:rPr lang="en-US" b="1" dirty="0" smtClean="0">
                <a:solidFill>
                  <a:schemeClr val="tx2">
                    <a:lumMod val="10000"/>
                  </a:schemeClr>
                </a:solidFill>
              </a:rPr>
              <a:t>entire leadership of Leningrad govt. &amp; political leaders replaced </a:t>
            </a:r>
            <a:r>
              <a:rPr lang="en-US" b="1" dirty="0" err="1" smtClean="0">
                <a:solidFill>
                  <a:schemeClr val="tx2">
                    <a:lumMod val="10000"/>
                  </a:schemeClr>
                </a:solidFill>
              </a:rPr>
              <a:t>w</a:t>
            </a:r>
            <a:r>
              <a:rPr lang="en-US" b="1" dirty="0" smtClean="0">
                <a:solidFill>
                  <a:schemeClr val="tx2">
                    <a:lumMod val="10000"/>
                  </a:schemeClr>
                </a:solidFill>
              </a:rPr>
              <a:t>/ men loyal to Stalin</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Doctors’ Plot, 1952-1953</a:t>
            </a:r>
          </a:p>
          <a:p>
            <a:endParaRPr lang="en-US" b="1" dirty="0" smtClean="0">
              <a:solidFill>
                <a:schemeClr val="tx2">
                  <a:lumMod val="10000"/>
                </a:schemeClr>
              </a:solidFill>
            </a:endParaRPr>
          </a:p>
          <a:p>
            <a:r>
              <a:rPr lang="en-US" b="1" dirty="0" smtClean="0">
                <a:solidFill>
                  <a:schemeClr val="tx2">
                    <a:lumMod val="10000"/>
                  </a:schemeClr>
                </a:solidFill>
              </a:rPr>
              <a:t>biggest anti-Semitic persecution of Stalin’s rule</a:t>
            </a:r>
          </a:p>
          <a:p>
            <a:r>
              <a:rPr lang="en-US" b="1" dirty="0" smtClean="0">
                <a:solidFill>
                  <a:schemeClr val="tx2">
                    <a:lumMod val="10000"/>
                  </a:schemeClr>
                </a:solidFill>
              </a:rPr>
              <a:t>influences:</a:t>
            </a:r>
          </a:p>
          <a:p>
            <a:pPr lvl="1"/>
            <a:r>
              <a:rPr lang="en-US" b="1" dirty="0" smtClean="0">
                <a:solidFill>
                  <a:schemeClr val="tx2">
                    <a:lumMod val="10000"/>
                  </a:schemeClr>
                </a:solidFill>
              </a:rPr>
              <a:t>Israel ties to West</a:t>
            </a:r>
          </a:p>
          <a:p>
            <a:pPr lvl="1"/>
            <a:r>
              <a:rPr lang="en-US" b="1" dirty="0" smtClean="0">
                <a:solidFill>
                  <a:schemeClr val="tx2">
                    <a:lumMod val="10000"/>
                  </a:schemeClr>
                </a:solidFill>
              </a:rPr>
              <a:t>worry about Jewish nationalism</a:t>
            </a:r>
          </a:p>
          <a:p>
            <a:pPr lvl="1"/>
            <a:r>
              <a:rPr lang="en-US" b="1" dirty="0" smtClean="0">
                <a:solidFill>
                  <a:schemeClr val="tx2">
                    <a:lumMod val="10000"/>
                  </a:schemeClr>
                </a:solidFill>
              </a:rPr>
              <a:t>increasing suspicions of physicians</a:t>
            </a:r>
          </a:p>
          <a:p>
            <a:pPr lvl="1"/>
            <a:r>
              <a:rPr lang="en-US" b="1" dirty="0" smtClean="0">
                <a:solidFill>
                  <a:schemeClr val="tx2">
                    <a:lumMod val="10000"/>
                  </a:schemeClr>
                </a:solidFill>
              </a:rPr>
              <a:t>daughter’s affair </a:t>
            </a:r>
            <a:r>
              <a:rPr lang="en-US" b="1" dirty="0" err="1" smtClean="0">
                <a:solidFill>
                  <a:schemeClr val="tx2">
                    <a:lumMod val="10000"/>
                  </a:schemeClr>
                </a:solidFill>
              </a:rPr>
              <a:t>w</a:t>
            </a:r>
            <a:r>
              <a:rPr lang="en-US" b="1" dirty="0" smtClean="0">
                <a:solidFill>
                  <a:schemeClr val="tx2">
                    <a:lumMod val="10000"/>
                  </a:schemeClr>
                </a:solidFill>
              </a:rPr>
              <a:t>/Jewish man</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Doctors’ Plot, 1952-1953</a:t>
            </a:r>
          </a:p>
          <a:p>
            <a:endParaRPr lang="en-US" b="1" dirty="0" smtClean="0">
              <a:solidFill>
                <a:schemeClr val="tx2">
                  <a:lumMod val="10000"/>
                </a:schemeClr>
              </a:solidFill>
            </a:endParaRPr>
          </a:p>
          <a:p>
            <a:r>
              <a:rPr lang="en-US" b="1" dirty="0" smtClean="0">
                <a:solidFill>
                  <a:schemeClr val="tx2">
                    <a:lumMod val="10000"/>
                  </a:schemeClr>
                </a:solidFill>
              </a:rPr>
              <a:t>1952: aging &amp; ailing leaders of Soviet dying</a:t>
            </a:r>
          </a:p>
          <a:p>
            <a:r>
              <a:rPr lang="en-US" b="1" dirty="0" smtClean="0">
                <a:solidFill>
                  <a:schemeClr val="tx2">
                    <a:lumMod val="10000"/>
                  </a:schemeClr>
                </a:solidFill>
              </a:rPr>
              <a:t>“They die one after another… die so quickly!  We must change the old doctors for new ones.”—Stalin, 1952.</a:t>
            </a:r>
          </a:p>
          <a:p>
            <a:r>
              <a:rPr lang="en-US" b="1" dirty="0" smtClean="0">
                <a:solidFill>
                  <a:schemeClr val="tx2">
                    <a:lumMod val="10000"/>
                  </a:schemeClr>
                </a:solidFill>
              </a:rPr>
              <a:t>Jewish-dominated medical profession had planned to murder Stalin and other Soviet leaders</a:t>
            </a:r>
          </a:p>
          <a:p>
            <a:r>
              <a:rPr lang="en-US" b="1" dirty="0" smtClean="0">
                <a:solidFill>
                  <a:schemeClr val="tx2">
                    <a:lumMod val="10000"/>
                  </a:schemeClr>
                </a:solidFill>
              </a:rPr>
              <a:t>preparations for massive pogrom</a:t>
            </a:r>
          </a:p>
          <a:p>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The Doctors’ Plot, 1952-1953</a:t>
            </a:r>
          </a:p>
          <a:p>
            <a:r>
              <a:rPr lang="en-US" b="1" dirty="0" smtClean="0">
                <a:solidFill>
                  <a:schemeClr val="tx2">
                    <a:lumMod val="10000"/>
                  </a:schemeClr>
                </a:solidFill>
              </a:rPr>
              <a:t>those interrogated coerced to produce evidence proving Stalin’s personal physician plotted to assassinate him &amp; other leaders</a:t>
            </a:r>
          </a:p>
          <a:p>
            <a:r>
              <a:rPr lang="en-US" b="1" dirty="0" smtClean="0">
                <a:solidFill>
                  <a:schemeClr val="tx2">
                    <a:lumMod val="10000"/>
                  </a:schemeClr>
                </a:solidFill>
              </a:rPr>
              <a:t>“Every Jewish nationalist is the agent of the American intelligence service.  Jewish nationalists think that their nation was saved by the USA (there you can become rich, bourgeois, etc.).  They think they’re indebted to the Americans.  Among the doctors, there are many Jewish nationalists.”—Stalin, 1 December 1952</a:t>
            </a:r>
          </a:p>
          <a:p>
            <a:pPr lvl="1"/>
            <a:r>
              <a:rPr lang="en-US" b="1" dirty="0" smtClean="0">
                <a:solidFill>
                  <a:schemeClr val="tx2">
                    <a:lumMod val="10000"/>
                  </a:schemeClr>
                </a:solidFill>
              </a:rPr>
              <a:t>massive purge only halted by Stalin’s death</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Summary of Stalin’s Purges</a:t>
            </a:r>
          </a:p>
          <a:p>
            <a:r>
              <a:rPr lang="en-US" b="1" dirty="0" smtClean="0">
                <a:solidFill>
                  <a:schemeClr val="tx2">
                    <a:lumMod val="10000"/>
                  </a:schemeClr>
                </a:solidFill>
              </a:rPr>
              <a:t>1940: occupation of Baltic states—2 million deported</a:t>
            </a:r>
          </a:p>
          <a:p>
            <a:r>
              <a:rPr lang="en-US" b="1" dirty="0" smtClean="0">
                <a:solidFill>
                  <a:schemeClr val="tx2">
                    <a:lumMod val="10000"/>
                  </a:schemeClr>
                </a:solidFill>
              </a:rPr>
              <a:t>1941: deportation of various national groups to Siberia (Germans, Ukrainians, Chechens, etc.), about 1/3 died</a:t>
            </a:r>
          </a:p>
          <a:p>
            <a:r>
              <a:rPr lang="en-US" b="1" dirty="0" smtClean="0">
                <a:solidFill>
                  <a:schemeClr val="tx2">
                    <a:lumMod val="10000"/>
                  </a:schemeClr>
                </a:solidFill>
              </a:rPr>
              <a:t>1944-1946: screening of returned POWs &amp; those who lived under German occupation—10 million to labor camps; 5 to 6 million died in captivity</a:t>
            </a:r>
          </a:p>
          <a:p>
            <a:r>
              <a:rPr lang="en-US" b="1" dirty="0" smtClean="0">
                <a:solidFill>
                  <a:schemeClr val="tx2">
                    <a:lumMod val="10000"/>
                  </a:schemeClr>
                </a:solidFill>
              </a:rPr>
              <a:t>1947-1953: various purges resulted in 1 million deaths</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4809067"/>
          </a:xfrm>
        </p:spPr>
        <p:txBody>
          <a:bodyPr>
            <a:normAutofit/>
          </a:bodyPr>
          <a:lstStyle/>
          <a:p>
            <a:r>
              <a:rPr lang="en-US" b="1" dirty="0" smtClean="0">
                <a:solidFill>
                  <a:schemeClr val="tx2">
                    <a:lumMod val="10000"/>
                  </a:schemeClr>
                </a:solidFill>
              </a:rPr>
              <a:t>Stalin: Rational or Delusional?</a:t>
            </a:r>
          </a:p>
          <a:p>
            <a:endParaRPr lang="en-US" b="1" dirty="0" smtClean="0">
              <a:solidFill>
                <a:schemeClr val="tx2">
                  <a:lumMod val="10000"/>
                </a:schemeClr>
              </a:solidFill>
            </a:endParaRPr>
          </a:p>
          <a:p>
            <a:r>
              <a:rPr lang="en-US" b="1" dirty="0" smtClean="0">
                <a:solidFill>
                  <a:schemeClr val="tx2">
                    <a:lumMod val="10000"/>
                  </a:schemeClr>
                </a:solidFill>
              </a:rPr>
              <a:t>Ian Kershaw: </a:t>
            </a:r>
          </a:p>
          <a:p>
            <a:pPr lvl="1"/>
            <a:r>
              <a:rPr lang="en-US" b="1" dirty="0" smtClean="0">
                <a:solidFill>
                  <a:schemeClr val="tx2">
                    <a:lumMod val="10000"/>
                  </a:schemeClr>
                </a:solidFill>
              </a:rPr>
              <a:t>Stalin had limited options</a:t>
            </a:r>
          </a:p>
          <a:p>
            <a:pPr lvl="1"/>
            <a:r>
              <a:rPr lang="en-US" b="1" dirty="0" smtClean="0">
                <a:solidFill>
                  <a:schemeClr val="tx2">
                    <a:lumMod val="10000"/>
                  </a:schemeClr>
                </a:solidFill>
              </a:rPr>
              <a:t>Soviet military not strong enough for pre-emptive strike on Germany</a:t>
            </a:r>
          </a:p>
          <a:p>
            <a:pPr lvl="1"/>
            <a:r>
              <a:rPr lang="en-US" b="1" dirty="0" smtClean="0">
                <a:solidFill>
                  <a:schemeClr val="tx2">
                    <a:lumMod val="10000"/>
                  </a:schemeClr>
                </a:solidFill>
              </a:rPr>
              <a:t>only hope was line of least resistance in attempt to avert German aggression</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Summary of Stalin’s Purges—Motivations</a:t>
            </a:r>
            <a:endParaRPr lang="en-US" b="1" dirty="0" smtClean="0">
              <a:solidFill>
                <a:schemeClr val="tx2">
                  <a:lumMod val="10000"/>
                </a:schemeClr>
              </a:solidFill>
            </a:endParaRPr>
          </a:p>
          <a:p>
            <a:endParaRPr lang="en-US" b="1" dirty="0" smtClean="0">
              <a:solidFill>
                <a:schemeClr val="tx2">
                  <a:lumMod val="10000"/>
                </a:schemeClr>
              </a:solidFill>
            </a:endParaRPr>
          </a:p>
          <a:p>
            <a:r>
              <a:rPr lang="en-US" b="1" dirty="0" smtClean="0">
                <a:solidFill>
                  <a:schemeClr val="tx2">
                    <a:lumMod val="10000"/>
                  </a:schemeClr>
                </a:solidFill>
              </a:rPr>
              <a:t>desire </a:t>
            </a:r>
            <a:r>
              <a:rPr lang="en-US" b="1" dirty="0" smtClean="0">
                <a:solidFill>
                  <a:schemeClr val="tx2">
                    <a:lumMod val="10000"/>
                  </a:schemeClr>
                </a:solidFill>
              </a:rPr>
              <a:t>to impose absolute authority—bring all aspect of state &amp; Party control under his reigns</a:t>
            </a:r>
          </a:p>
          <a:p>
            <a:r>
              <a:rPr lang="en-US" b="1" dirty="0" smtClean="0">
                <a:solidFill>
                  <a:schemeClr val="tx2">
                    <a:lumMod val="10000"/>
                  </a:schemeClr>
                </a:solidFill>
              </a:rPr>
              <a:t>achieved—purges continued</a:t>
            </a:r>
          </a:p>
          <a:p>
            <a:r>
              <a:rPr lang="en-US" b="1" dirty="0" smtClean="0">
                <a:solidFill>
                  <a:schemeClr val="tx2">
                    <a:lumMod val="10000"/>
                  </a:schemeClr>
                </a:solidFill>
              </a:rPr>
              <a:t>targeted &amp; destroyed people not for what they did, but for what they could do</a:t>
            </a: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Summary of Stalin’s Purges—Motivations</a:t>
            </a:r>
          </a:p>
          <a:p>
            <a:r>
              <a:rPr lang="en-US" b="1" dirty="0" smtClean="0">
                <a:solidFill>
                  <a:schemeClr val="tx2">
                    <a:lumMod val="10000"/>
                  </a:schemeClr>
                </a:solidFill>
              </a:rPr>
              <a:t>“As he’d got older, my father had begun feeling lonely.  He was so isolated from everyone that he seemed to be living in a vacuum.  He hadn’t a soul he could talk to.  It was the system of which he himself was the prisoner and in which he was stifling from emptiness and lack of human companionship.”—Svetlana </a:t>
            </a:r>
            <a:r>
              <a:rPr lang="en-US" b="1" dirty="0" err="1" smtClean="0">
                <a:solidFill>
                  <a:schemeClr val="tx2">
                    <a:lumMod val="10000"/>
                  </a:schemeClr>
                </a:solidFill>
              </a:rPr>
              <a:t>Alliluyeva</a:t>
            </a:r>
            <a:r>
              <a:rPr lang="en-US" b="1" dirty="0" smtClean="0">
                <a:solidFill>
                  <a:schemeClr val="tx2">
                    <a:lumMod val="10000"/>
                  </a:schemeClr>
                </a:solidFill>
              </a:rPr>
              <a:t>, Stalin’s daughter</a:t>
            </a:r>
          </a:p>
          <a:p>
            <a:r>
              <a:rPr lang="en-US" b="1" dirty="0" smtClean="0">
                <a:solidFill>
                  <a:schemeClr val="tx2">
                    <a:lumMod val="10000"/>
                  </a:schemeClr>
                </a:solidFill>
              </a:rPr>
              <a:t>indicates a deeply disturbed &amp; distrustful mind</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Summary of Stalin’s Purges—Overview</a:t>
            </a:r>
          </a:p>
          <a:p>
            <a:r>
              <a:rPr lang="en-US" b="1" dirty="0" smtClean="0">
                <a:solidFill>
                  <a:schemeClr val="tx2">
                    <a:lumMod val="10000"/>
                  </a:schemeClr>
                </a:solidFill>
              </a:rPr>
              <a:t>Robert Service, biographer of Stalin: “’Nowadays virtually all writers accept that he initiated the Great Terror.’”</a:t>
            </a:r>
          </a:p>
          <a:p>
            <a:r>
              <a:rPr lang="en-US" b="1" dirty="0" smtClean="0">
                <a:solidFill>
                  <a:schemeClr val="tx2">
                    <a:lumMod val="10000"/>
                  </a:schemeClr>
                </a:solidFill>
              </a:rPr>
              <a:t>Service &amp; others recognize complicity of those who carried out the purges</a:t>
            </a:r>
          </a:p>
          <a:p>
            <a:pPr lvl="1"/>
            <a:r>
              <a:rPr lang="en-US" b="1" dirty="0" smtClean="0">
                <a:solidFill>
                  <a:schemeClr val="tx2">
                    <a:lumMod val="10000"/>
                  </a:schemeClr>
                </a:solidFill>
              </a:rPr>
              <a:t>opportunity to settle old scores</a:t>
            </a:r>
          </a:p>
          <a:p>
            <a:pPr lvl="1"/>
            <a:r>
              <a:rPr lang="en-US" b="1" dirty="0" smtClean="0">
                <a:solidFill>
                  <a:schemeClr val="tx2">
                    <a:lumMod val="10000"/>
                  </a:schemeClr>
                </a:solidFill>
              </a:rPr>
              <a:t>advancement due to new vacancies</a:t>
            </a:r>
          </a:p>
          <a:p>
            <a:pPr lvl="1"/>
            <a:r>
              <a:rPr lang="en-US" b="1" dirty="0" smtClean="0">
                <a:solidFill>
                  <a:schemeClr val="tx2">
                    <a:lumMod val="10000"/>
                  </a:schemeClr>
                </a:solidFill>
              </a:rPr>
              <a:t>popular support from those who did not want USSR slip back into weakness</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later purges</a:t>
            </a:r>
            <a:br>
              <a:rPr lang="en-US" b="1" dirty="0" smtClean="0">
                <a:solidFill>
                  <a:srgbClr val="FFFF00"/>
                </a:solidFill>
              </a:rPr>
            </a:br>
            <a:r>
              <a:rPr lang="en-US" b="1" dirty="0" smtClean="0">
                <a:solidFill>
                  <a:srgbClr val="FFFF00"/>
                </a:solidFill>
              </a:rPr>
              <a:t>1941-1953</a:t>
            </a:r>
            <a:endParaRPr lang="en-US" b="1" dirty="0">
              <a:solidFill>
                <a:srgbClr val="FFFF00"/>
              </a:solidFill>
            </a:endParaRPr>
          </a:p>
        </p:txBody>
      </p:sp>
      <p:sp>
        <p:nvSpPr>
          <p:cNvPr id="3" name="Content Placeholder 2"/>
          <p:cNvSpPr>
            <a:spLocks noGrp="1"/>
          </p:cNvSpPr>
          <p:nvPr>
            <p:ph idx="1"/>
          </p:nvPr>
        </p:nvSpPr>
        <p:spPr>
          <a:xfrm>
            <a:off x="779463" y="1618982"/>
            <a:ext cx="7583488" cy="5239017"/>
          </a:xfrm>
        </p:spPr>
        <p:txBody>
          <a:bodyPr>
            <a:normAutofit/>
          </a:bodyPr>
          <a:lstStyle/>
          <a:p>
            <a:r>
              <a:rPr lang="en-US" b="1" dirty="0" smtClean="0">
                <a:solidFill>
                  <a:schemeClr val="tx2">
                    <a:lumMod val="10000"/>
                  </a:schemeClr>
                </a:solidFill>
              </a:rPr>
              <a:t>Summary of Stalin’s Purges—Overview</a:t>
            </a:r>
          </a:p>
          <a:p>
            <a:r>
              <a:rPr lang="en-US" b="1" dirty="0" smtClean="0">
                <a:solidFill>
                  <a:schemeClr val="tx2">
                    <a:lumMod val="10000"/>
                  </a:schemeClr>
                </a:solidFill>
              </a:rPr>
              <a:t>Richard </a:t>
            </a:r>
            <a:r>
              <a:rPr lang="en-US" b="1" dirty="0" err="1" smtClean="0">
                <a:solidFill>
                  <a:schemeClr val="tx2">
                    <a:lumMod val="10000"/>
                  </a:schemeClr>
                </a:solidFill>
              </a:rPr>
              <a:t>Overy</a:t>
            </a:r>
            <a:r>
              <a:rPr lang="en-US" b="1" dirty="0" smtClean="0">
                <a:solidFill>
                  <a:schemeClr val="tx2">
                    <a:lumMod val="10000"/>
                  </a:schemeClr>
                </a:solidFill>
              </a:rPr>
              <a:t>: “’the law of violent proletariat revolution is an inevitable law of the revolutionary movement’ linked to Lenin’s declaration that the task of Bolshevism was ‘the ruthless destruction of the enemy.</a:t>
            </a:r>
          </a:p>
          <a:p>
            <a:pPr lvl="1"/>
            <a:r>
              <a:rPr lang="en-US" b="1" dirty="0" smtClean="0">
                <a:solidFill>
                  <a:schemeClr val="tx2">
                    <a:lumMod val="10000"/>
                  </a:schemeClr>
                </a:solidFill>
              </a:rPr>
              <a:t>purges were natural progression</a:t>
            </a:r>
          </a:p>
          <a:p>
            <a:r>
              <a:rPr lang="en-US" b="1" dirty="0" smtClean="0">
                <a:solidFill>
                  <a:schemeClr val="tx2">
                    <a:lumMod val="10000"/>
                  </a:schemeClr>
                </a:solidFill>
              </a:rPr>
              <a:t>concept of individual rights or civil rights severely undeveloped in Tsarist Russia nor addressed by Lenin &amp; the revolutionary movement</a:t>
            </a:r>
          </a:p>
          <a:p>
            <a:pPr lvl="1"/>
            <a:r>
              <a:rPr lang="en-US" b="1" dirty="0" smtClean="0">
                <a:solidFill>
                  <a:schemeClr val="tx2">
                    <a:lumMod val="10000"/>
                  </a:schemeClr>
                </a:solidFill>
              </a:rPr>
              <a:t>Lenin had re-emphasized the necessity of obedience to central authority</a:t>
            </a: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pPr>
              <a:buNone/>
            </a:pPr>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4809067"/>
          </a:xfrm>
        </p:spPr>
        <p:txBody>
          <a:bodyPr>
            <a:normAutofit/>
          </a:bodyPr>
          <a:lstStyle/>
          <a:p>
            <a:r>
              <a:rPr lang="en-US" b="1" dirty="0" smtClean="0">
                <a:solidFill>
                  <a:schemeClr val="tx2">
                    <a:lumMod val="10000"/>
                  </a:schemeClr>
                </a:solidFill>
              </a:rPr>
              <a:t>Stalin: Rational or Delusional?</a:t>
            </a:r>
          </a:p>
          <a:p>
            <a:endParaRPr lang="en-US" b="1" dirty="0" smtClean="0">
              <a:solidFill>
                <a:schemeClr val="tx2">
                  <a:lumMod val="10000"/>
                </a:schemeClr>
              </a:solidFill>
            </a:endParaRPr>
          </a:p>
          <a:p>
            <a:r>
              <a:rPr lang="en-US" b="1" dirty="0" smtClean="0">
                <a:solidFill>
                  <a:schemeClr val="tx2">
                    <a:lumMod val="10000"/>
                  </a:schemeClr>
                </a:solidFill>
              </a:rPr>
              <a:t>victim of his own propaganda</a:t>
            </a:r>
          </a:p>
          <a:p>
            <a:pPr lvl="1"/>
            <a:r>
              <a:rPr lang="en-US" b="1" dirty="0" smtClean="0">
                <a:solidFill>
                  <a:schemeClr val="tx2">
                    <a:lumMod val="10000"/>
                  </a:schemeClr>
                </a:solidFill>
              </a:rPr>
              <a:t>had portrayed Nazi-Soviet Non-Aggression Pact as result of masterly diplomacy</a:t>
            </a:r>
          </a:p>
          <a:p>
            <a:pPr lvl="1"/>
            <a:r>
              <a:rPr lang="en-US" b="1" dirty="0" smtClean="0">
                <a:solidFill>
                  <a:schemeClr val="tx2">
                    <a:lumMod val="10000"/>
                  </a:schemeClr>
                </a:solidFill>
              </a:rPr>
              <a:t>could not admit he had failed &amp; taken advantage of by Hitler</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Stalin: Rational or Delusional?</a:t>
            </a:r>
          </a:p>
          <a:p>
            <a:endParaRPr lang="en-US" b="1" dirty="0" smtClean="0">
              <a:solidFill>
                <a:schemeClr val="tx2">
                  <a:lumMod val="10000"/>
                </a:schemeClr>
              </a:solidFill>
            </a:endParaRPr>
          </a:p>
          <a:p>
            <a:r>
              <a:rPr lang="en-US" b="1" dirty="0" smtClean="0">
                <a:solidFill>
                  <a:schemeClr val="tx2">
                    <a:lumMod val="10000"/>
                  </a:schemeClr>
                </a:solidFill>
              </a:rPr>
              <a:t>for 2 days Stalin stayed in his dacha given no orders or instructions</a:t>
            </a:r>
          </a:p>
          <a:p>
            <a:endParaRPr lang="en-US" b="1" dirty="0" smtClean="0">
              <a:solidFill>
                <a:schemeClr val="tx2">
                  <a:lumMod val="10000"/>
                </a:schemeClr>
              </a:solidFill>
            </a:endParaRPr>
          </a:p>
          <a:p>
            <a:r>
              <a:rPr lang="en-US" b="1" dirty="0" smtClean="0">
                <a:solidFill>
                  <a:schemeClr val="tx2">
                    <a:lumMod val="10000"/>
                  </a:schemeClr>
                </a:solidFill>
              </a:rPr>
              <a:t>no one could act to direct resistance to Germans</a:t>
            </a:r>
          </a:p>
          <a:p>
            <a:endParaRPr lang="en-US" b="1" dirty="0" smtClean="0">
              <a:solidFill>
                <a:schemeClr val="tx2">
                  <a:lumMod val="10000"/>
                </a:schemeClr>
              </a:solidFill>
            </a:endParaRPr>
          </a:p>
          <a:p>
            <a:r>
              <a:rPr lang="en-US" b="1" dirty="0" smtClean="0">
                <a:solidFill>
                  <a:schemeClr val="tx2">
                    <a:lumMod val="10000"/>
                  </a:schemeClr>
                </a:solidFill>
              </a:rPr>
              <a:t>Soviet forces reeled from surprise and power of German offensive</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Stalin: Rational or Delusional?</a:t>
            </a:r>
          </a:p>
          <a:p>
            <a:endParaRPr lang="en-US" b="1" dirty="0" smtClean="0">
              <a:solidFill>
                <a:schemeClr val="tx2">
                  <a:lumMod val="10000"/>
                </a:schemeClr>
              </a:solidFill>
            </a:endParaRPr>
          </a:p>
          <a:p>
            <a:r>
              <a:rPr lang="en-US" b="1" dirty="0" smtClean="0">
                <a:solidFill>
                  <a:schemeClr val="tx2">
                    <a:lumMod val="10000"/>
                  </a:schemeClr>
                </a:solidFill>
              </a:rPr>
              <a:t>Biggest Mistake:</a:t>
            </a:r>
          </a:p>
          <a:p>
            <a:endParaRPr lang="en-US" b="1" dirty="0" smtClean="0">
              <a:solidFill>
                <a:schemeClr val="tx2">
                  <a:lumMod val="10000"/>
                </a:schemeClr>
              </a:solidFill>
            </a:endParaRPr>
          </a:p>
          <a:p>
            <a:pPr lvl="1"/>
            <a:r>
              <a:rPr lang="en-US" b="1" dirty="0" smtClean="0">
                <a:solidFill>
                  <a:schemeClr val="tx2">
                    <a:lumMod val="10000"/>
                  </a:schemeClr>
                </a:solidFill>
              </a:rPr>
              <a:t>not misreading German intentions</a:t>
            </a:r>
          </a:p>
          <a:p>
            <a:pPr lvl="1"/>
            <a:endParaRPr lang="en-US" b="1" dirty="0" smtClean="0">
              <a:solidFill>
                <a:schemeClr val="tx2">
                  <a:lumMod val="10000"/>
                </a:schemeClr>
              </a:solidFill>
            </a:endParaRPr>
          </a:p>
          <a:p>
            <a:pPr lvl="1"/>
            <a:r>
              <a:rPr lang="en-US" b="1" dirty="0" smtClean="0">
                <a:solidFill>
                  <a:schemeClr val="tx2">
                    <a:lumMod val="10000"/>
                  </a:schemeClr>
                </a:solidFill>
              </a:rPr>
              <a:t>decimating Red Army high command in his Purges, 1938-1939</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Operation Barbarossa</a:t>
            </a:r>
          </a:p>
          <a:p>
            <a:r>
              <a:rPr lang="en-US" b="1" dirty="0" smtClean="0">
                <a:solidFill>
                  <a:schemeClr val="tx2">
                    <a:lumMod val="10000"/>
                  </a:schemeClr>
                </a:solidFill>
              </a:rPr>
              <a:t>Germans</a:t>
            </a:r>
          </a:p>
          <a:p>
            <a:pPr lvl="1"/>
            <a:r>
              <a:rPr lang="en-US" b="1" dirty="0" smtClean="0">
                <a:solidFill>
                  <a:schemeClr val="tx2">
                    <a:lumMod val="10000"/>
                  </a:schemeClr>
                </a:solidFill>
              </a:rPr>
              <a:t>3,000,000 troops</a:t>
            </a:r>
          </a:p>
          <a:p>
            <a:pPr lvl="1"/>
            <a:r>
              <a:rPr lang="en-US" b="1" dirty="0" smtClean="0">
                <a:solidFill>
                  <a:schemeClr val="tx2">
                    <a:lumMod val="10000"/>
                  </a:schemeClr>
                </a:solidFill>
              </a:rPr>
              <a:t>500,000 motorized vehicles</a:t>
            </a:r>
          </a:p>
          <a:p>
            <a:pPr lvl="1"/>
            <a:r>
              <a:rPr lang="en-US" b="1" dirty="0" smtClean="0">
                <a:solidFill>
                  <a:schemeClr val="tx2">
                    <a:lumMod val="10000"/>
                  </a:schemeClr>
                </a:solidFill>
              </a:rPr>
              <a:t>4,000 tanks</a:t>
            </a:r>
          </a:p>
          <a:p>
            <a:pPr lvl="1"/>
            <a:r>
              <a:rPr lang="en-US" b="1" dirty="0" smtClean="0">
                <a:solidFill>
                  <a:schemeClr val="tx2">
                    <a:lumMod val="10000"/>
                  </a:schemeClr>
                </a:solidFill>
              </a:rPr>
              <a:t>3,000 aircraft</a:t>
            </a:r>
          </a:p>
          <a:p>
            <a:r>
              <a:rPr lang="en-US" b="1" dirty="0" smtClean="0">
                <a:solidFill>
                  <a:schemeClr val="tx2">
                    <a:lumMod val="10000"/>
                  </a:schemeClr>
                </a:solidFill>
              </a:rPr>
              <a:t>Soviets</a:t>
            </a:r>
          </a:p>
          <a:p>
            <a:pPr lvl="1"/>
            <a:r>
              <a:rPr lang="en-US" b="1" dirty="0" smtClean="0">
                <a:solidFill>
                  <a:schemeClr val="tx2">
                    <a:lumMod val="10000"/>
                  </a:schemeClr>
                </a:solidFill>
              </a:rPr>
              <a:t>matched German troop numbers</a:t>
            </a:r>
          </a:p>
          <a:p>
            <a:pPr lvl="1"/>
            <a:r>
              <a:rPr lang="en-US" b="1" dirty="0" smtClean="0">
                <a:solidFill>
                  <a:schemeClr val="tx2">
                    <a:lumMod val="10000"/>
                  </a:schemeClr>
                </a:solidFill>
              </a:rPr>
              <a:t>4X the tanks</a:t>
            </a:r>
          </a:p>
          <a:p>
            <a:pPr lvl="1"/>
            <a:r>
              <a:rPr lang="en-US" b="1" dirty="0" smtClean="0">
                <a:solidFill>
                  <a:schemeClr val="tx2">
                    <a:lumMod val="10000"/>
                  </a:schemeClr>
                </a:solidFill>
              </a:rPr>
              <a:t>3X the aircraft</a:t>
            </a:r>
          </a:p>
          <a:p>
            <a:pPr lvl="1"/>
            <a:r>
              <a:rPr lang="en-US" b="1" dirty="0" smtClean="0">
                <a:solidFill>
                  <a:schemeClr val="tx2">
                    <a:lumMod val="10000"/>
                  </a:schemeClr>
                </a:solidFill>
              </a:rPr>
              <a:t>almost collapsed while forces organized and moved</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FF00"/>
                </a:solidFill>
              </a:rPr>
              <a:t>The great </a:t>
            </a:r>
            <a:br>
              <a:rPr lang="en-US" b="1" dirty="0" smtClean="0">
                <a:solidFill>
                  <a:srgbClr val="FFFF00"/>
                </a:solidFill>
              </a:rPr>
            </a:br>
            <a:r>
              <a:rPr lang="en-US" b="1" dirty="0" smtClean="0">
                <a:solidFill>
                  <a:srgbClr val="FFFF00"/>
                </a:solidFill>
              </a:rPr>
              <a:t>patriotic war</a:t>
            </a:r>
            <a:endParaRPr lang="en-US" b="1" dirty="0">
              <a:solidFill>
                <a:srgbClr val="FFFF00"/>
              </a:solidFill>
            </a:endParaRPr>
          </a:p>
        </p:txBody>
      </p:sp>
      <p:sp>
        <p:nvSpPr>
          <p:cNvPr id="3" name="Content Placeholder 2"/>
          <p:cNvSpPr>
            <a:spLocks noGrp="1"/>
          </p:cNvSpPr>
          <p:nvPr>
            <p:ph idx="1"/>
          </p:nvPr>
        </p:nvSpPr>
        <p:spPr>
          <a:xfrm>
            <a:off x="779463" y="1828800"/>
            <a:ext cx="7583488" cy="5029200"/>
          </a:xfrm>
        </p:spPr>
        <p:txBody>
          <a:bodyPr>
            <a:normAutofit/>
          </a:bodyPr>
          <a:lstStyle/>
          <a:p>
            <a:r>
              <a:rPr lang="en-US" b="1" dirty="0" smtClean="0">
                <a:solidFill>
                  <a:schemeClr val="tx2">
                    <a:lumMod val="10000"/>
                  </a:schemeClr>
                </a:solidFill>
              </a:rPr>
              <a:t>Why did Operation Barbarossa Fail?</a:t>
            </a:r>
          </a:p>
          <a:p>
            <a:pPr marL="457200" indent="-457200">
              <a:buFont typeface="+mj-lt"/>
              <a:buAutoNum type="arabicPeriod"/>
            </a:pPr>
            <a:endParaRPr lang="en-US" b="1" dirty="0" smtClean="0">
              <a:solidFill>
                <a:schemeClr val="tx2">
                  <a:lumMod val="10000"/>
                </a:schemeClr>
              </a:solidFill>
            </a:endParaRPr>
          </a:p>
          <a:p>
            <a:pPr marL="457200" indent="-457200">
              <a:buFont typeface="+mj-lt"/>
              <a:buAutoNum type="arabicPeriod"/>
            </a:pPr>
            <a:r>
              <a:rPr lang="en-US" b="1" dirty="0" smtClean="0">
                <a:solidFill>
                  <a:schemeClr val="tx2">
                    <a:lumMod val="10000"/>
                  </a:schemeClr>
                </a:solidFill>
              </a:rPr>
              <a:t>Stalin Recovered his Nerve by 3 July 1941</a:t>
            </a:r>
          </a:p>
          <a:p>
            <a:pPr marL="457200" indent="-457200">
              <a:buFont typeface="+mj-lt"/>
              <a:buAutoNum type="arabicPeriod"/>
            </a:pPr>
            <a:r>
              <a:rPr lang="en-US" b="1" dirty="0" smtClean="0">
                <a:solidFill>
                  <a:schemeClr val="tx2">
                    <a:lumMod val="10000"/>
                  </a:schemeClr>
                </a:solidFill>
              </a:rPr>
              <a:t>Barbarossa launched late—June instead of May</a:t>
            </a:r>
          </a:p>
          <a:p>
            <a:pPr marL="457200" indent="-457200">
              <a:buFont typeface="+mj-lt"/>
              <a:buAutoNum type="arabicPeriod"/>
            </a:pPr>
            <a:r>
              <a:rPr lang="en-US" b="1" dirty="0" smtClean="0">
                <a:solidFill>
                  <a:schemeClr val="tx2">
                    <a:lumMod val="10000"/>
                  </a:schemeClr>
                </a:solidFill>
              </a:rPr>
              <a:t>General Winter</a:t>
            </a:r>
          </a:p>
          <a:p>
            <a:pPr marL="457200" indent="-457200">
              <a:buFont typeface="+mj-lt"/>
              <a:buAutoNum type="arabicPeriod"/>
            </a:pPr>
            <a:r>
              <a:rPr lang="en-US" b="1" dirty="0" smtClean="0">
                <a:solidFill>
                  <a:schemeClr val="tx2">
                    <a:lumMod val="10000"/>
                  </a:schemeClr>
                </a:solidFill>
              </a:rPr>
              <a:t>Nazi Racism</a:t>
            </a:r>
          </a:p>
          <a:p>
            <a:endParaRPr lang="en-US" b="1" dirty="0" smtClean="0">
              <a:solidFill>
                <a:schemeClr val="tx2">
                  <a:lumMod val="10000"/>
                </a:schemeClr>
              </a:solidFill>
            </a:endParaRPr>
          </a:p>
          <a:p>
            <a:endParaRPr lang="en-US" b="1" dirty="0">
              <a:solidFill>
                <a:schemeClr val="tx2">
                  <a:lumMod val="1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740</TotalTime>
  <Words>2318</Words>
  <Application>Microsoft Macintosh PowerPoint</Application>
  <PresentationFormat>On-screen Show (4:3)</PresentationFormat>
  <Paragraphs>360</Paragraphs>
  <Slides>43</Slides>
  <Notes>0</Notes>
  <HiddenSlides>0</HiddenSlides>
  <MMClips>0</MMClips>
  <ScaleCrop>false</ScaleCrop>
  <HeadingPairs>
    <vt:vector size="4" baseType="variant">
      <vt:variant>
        <vt:lpstr>Design Template</vt:lpstr>
      </vt:variant>
      <vt:variant>
        <vt:i4>1</vt:i4>
      </vt:variant>
      <vt:variant>
        <vt:lpstr>Slide Titles</vt:lpstr>
      </vt:variant>
      <vt:variant>
        <vt:i4>43</vt:i4>
      </vt:variant>
    </vt:vector>
  </HeadingPairs>
  <TitlesOfParts>
    <vt:vector size="44" baseType="lpstr">
      <vt:lpstr>Precedent</vt:lpstr>
      <vt:lpstr>Stalin the last years</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The great  patriotic war</vt:lpstr>
      <vt:lpstr>Wartime Production</vt:lpstr>
      <vt:lpstr>The great  patriotic war</vt:lpstr>
      <vt:lpstr>The great  patriotic war</vt:lpstr>
      <vt:lpstr>The later purges 1941-1953</vt:lpstr>
      <vt:lpstr>The later purges 1941-1953</vt:lpstr>
      <vt:lpstr>The later purges 1941-1953</vt:lpstr>
      <vt:lpstr>The later purges 1941-1953</vt:lpstr>
      <vt:lpstr>The later purges 1941-1953</vt:lpstr>
      <vt:lpstr>The later purges 1941-1953</vt:lpstr>
      <vt:lpstr>The later purges 1941-1953</vt:lpstr>
      <vt:lpstr>The later purges 1941-1953</vt:lpstr>
      <vt:lpstr>The later purges 1941-1953</vt:lpstr>
      <vt:lpstr>The later purges 1941-1953</vt:lpstr>
      <vt:lpstr>The later purges 1941-1953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Stalin the last years</dc:title>
  <dc:creator>Russell Quinlan</dc:creator>
  <cp:lastModifiedBy>Russell Quinlan</cp:lastModifiedBy>
  <cp:revision>20</cp:revision>
  <dcterms:created xsi:type="dcterms:W3CDTF">2011-03-29T09:47:38Z</dcterms:created>
  <dcterms:modified xsi:type="dcterms:W3CDTF">2011-03-29T11:47:31Z</dcterms:modified>
</cp:coreProperties>
</file>